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582386-8566-44BA-BD7A-0A4D76A2779D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4360E1-D8E2-4B6C-BA3D-63DC8C5A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7%D0%B0%D0%BF%D0%B0%D0%B4%D0%BD%D0%B0_%D0%95%D0%B2%D1%80%D0%BE%D0%BF%D0%B0" TargetMode="External"/><Relationship Id="rId13" Type="http://schemas.openxmlformats.org/officeDocument/2006/relationships/hyperlink" Target="https://sr.wikipedia.org/wiki/1440" TargetMode="External"/><Relationship Id="rId3" Type="http://schemas.openxmlformats.org/officeDocument/2006/relationships/hyperlink" Target="https://sr.wikipedia.org/wiki/%D0%9A%D0%BE%D0%BD%D1%81%D1%82%D0%B0%D0%BD%D1%82%D0%B8%D0%BD_%D0%92%D0%B5%D0%BB%D0%B8%D0%BA%D0%B8" TargetMode="External"/><Relationship Id="rId7" Type="http://schemas.openxmlformats.org/officeDocument/2006/relationships/hyperlink" Target="https://sr.wikipedia.org/wiki/%D0%98%D1%82%D0%B0%D0%BB%D0%B8%D1%98%D0%B0" TargetMode="External"/><Relationship Id="rId12" Type="http://schemas.openxmlformats.org/officeDocument/2006/relationships/hyperlink" Target="https://sr.wikipedia.org/wiki/%D0%9B%D0%BE%D1%80%D0%B5%D0%BD%D1%86%D0%BE_%D0%92%D0%B0%D0%BB%D0%B0" TargetMode="External"/><Relationship Id="rId2" Type="http://schemas.openxmlformats.org/officeDocument/2006/relationships/hyperlink" Target="https://sr.wikipedia.org/wiki/%D0%A0%D0%B8%D0%BC%D0%BE%D0%BA%D0%B0%D1%82%D0%BE%D0%BB%D0%B8%D1%87%D0%BA%D0%B0_%D1%86%D1%80%D0%BA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F%D0%B0%D0%BF%D0%B0_%D0%A1%D0%B8%D0%BB%D0%B2%D0%B5%D1%81%D1%82%D0%B0%D1%80_I" TargetMode="External"/><Relationship Id="rId11" Type="http://schemas.openxmlformats.org/officeDocument/2006/relationships/hyperlink" Target="https://sr.wikipedia.org/wiki/%D0%A1%D1%80%D0%B5%D0%B4%D1%9A%D0%B8_%D0%B2%D0%B8%D1%98%D0%B5%D0%BA" TargetMode="External"/><Relationship Id="rId5" Type="http://schemas.openxmlformats.org/officeDocument/2006/relationships/hyperlink" Target="https://sr.wikipedia.org/wiki/337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s://sr.wikipedia.org/wiki/%D0%9F%D0%B0%D0%BF%D0%B0" TargetMode="External"/><Relationship Id="rId4" Type="http://schemas.openxmlformats.org/officeDocument/2006/relationships/hyperlink" Target="https://sr.wikipedia.org/wiki/307" TargetMode="External"/><Relationship Id="rId9" Type="http://schemas.openxmlformats.org/officeDocument/2006/relationships/hyperlink" Target="https://sr.wikipedia.org/wiki/%D0%94%D0%BE%D0%BA%D1%83%D0%BC%D0%B5%D0%BD%D1%82" TargetMode="External"/><Relationship Id="rId14" Type="http://schemas.openxmlformats.org/officeDocument/2006/relationships/hyperlink" Target="https://sr.wikipedia.org/wiki/8._%D0%B2%D0%B5%D0%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3513"/>
            <a:ext cx="7772400" cy="810343"/>
          </a:xfrm>
        </p:spPr>
        <p:txBody>
          <a:bodyPr/>
          <a:lstStyle/>
          <a:p>
            <a:pPr algn="ctr"/>
            <a:r>
              <a:rPr lang="sr-Cyrl-RS" dirty="0" smtClean="0"/>
              <a:t>Појам антике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95400"/>
            <a:ext cx="6098232" cy="48699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r-Cyrl-RS" sz="11200" dirty="0" smtClean="0">
                <a:solidFill>
                  <a:schemeClr val="accent6">
                    <a:lumMod val="75000"/>
                  </a:schemeClr>
                </a:solidFill>
              </a:rPr>
              <a:t>  -У најширем смислу појам антике је синоним за давнину, давно доба или прошлост. </a:t>
            </a:r>
          </a:p>
          <a:p>
            <a:pPr algn="l"/>
            <a:r>
              <a:rPr lang="sr-Cyrl-RS" sz="11200" dirty="0" smtClean="0">
                <a:solidFill>
                  <a:schemeClr val="accent6">
                    <a:lumMod val="75000"/>
                  </a:schemeClr>
                </a:solidFill>
              </a:rPr>
              <a:t> -Тај појам се односи на културу старе Грчке и Рима као и подручја под њиховим утицајем.                     </a:t>
            </a:r>
          </a:p>
          <a:p>
            <a:pPr algn="l"/>
            <a:r>
              <a:rPr lang="sr-Cyrl-RS" sz="11200" dirty="0" smtClean="0">
                <a:solidFill>
                  <a:schemeClr val="accent6">
                    <a:lumMod val="75000"/>
                  </a:schemeClr>
                </a:solidFill>
              </a:rPr>
              <a:t>-Завршава се падом Западног Римског Царства у другој половини 5. века.	</a:t>
            </a:r>
          </a:p>
          <a:p>
            <a:pPr algn="l"/>
            <a:r>
              <a:rPr lang="sr-Cyrl-RS" sz="11200" dirty="0" smtClean="0">
                <a:solidFill>
                  <a:schemeClr val="tx1"/>
                </a:solidFill>
              </a:rPr>
              <a:t>	</a:t>
            </a:r>
            <a:r>
              <a:rPr lang="sr-Cyrl-RS" sz="2800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9" y="5193593"/>
            <a:ext cx="2447925" cy="134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64" y="533400"/>
            <a:ext cx="2047875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76800"/>
            <a:ext cx="20574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9" y="3933825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8139584" cy="6525344"/>
          </a:xfrm>
        </p:spPr>
        <p:txBody>
          <a:bodyPr/>
          <a:lstStyle/>
          <a:p>
            <a:r>
              <a:rPr lang="sr-Cyrl-RS" sz="2400" dirty="0" smtClean="0"/>
              <a:t>КАПИТАЛИЗАМ-економски систем заснован на приватном власништву капитала.</a:t>
            </a:r>
          </a:p>
          <a:p>
            <a:r>
              <a:rPr lang="sr-Cyrl-RS" sz="2400" dirty="0" smtClean="0"/>
              <a:t>БОГАТИ ЉУДИ не желе више да живе по правилима цркве.</a:t>
            </a:r>
            <a:endParaRPr lang="en-US" sz="2400" dirty="0"/>
          </a:p>
          <a:p>
            <a:r>
              <a:rPr lang="sr-Cyrl-RS" sz="2400" dirty="0" smtClean="0"/>
              <a:t> </a:t>
            </a:r>
            <a:r>
              <a:rPr lang="en-US" sz="2400" dirty="0"/>
              <a:t>ОНИ ЖЕЛЕ </a:t>
            </a:r>
            <a:r>
              <a:rPr lang="en-US" sz="2400" dirty="0" smtClean="0"/>
              <a:t>д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sr-Cyrl-RS" sz="2400" dirty="0" smtClean="0"/>
              <a:t>уживају </a:t>
            </a:r>
            <a:r>
              <a:rPr lang="en-US" sz="2400" dirty="0" smtClean="0"/>
              <a:t>у </a:t>
            </a:r>
            <a:r>
              <a:rPr lang="sr-Cyrl-RS" sz="2400" dirty="0" smtClean="0"/>
              <a:t>животу</a:t>
            </a:r>
            <a:r>
              <a:rPr lang="en-US" sz="2400" dirty="0" smtClean="0"/>
              <a:t>, </a:t>
            </a:r>
            <a:r>
              <a:rPr lang="en-US" sz="2400" dirty="0"/>
              <a:t>у </a:t>
            </a:r>
            <a:r>
              <a:rPr lang="en-US" sz="2400" dirty="0" smtClean="0"/>
              <a:t>с</a:t>
            </a:r>
            <a:r>
              <a:rPr lang="sr-Cyrl-RS" sz="2400" dirty="0" smtClean="0"/>
              <a:t>вом богатству</a:t>
            </a:r>
            <a:r>
              <a:rPr lang="en-US" sz="2400" dirty="0" smtClean="0"/>
              <a:t>, </a:t>
            </a:r>
            <a:r>
              <a:rPr lang="en-US" sz="2400" dirty="0"/>
              <a:t>у </a:t>
            </a:r>
            <a:r>
              <a:rPr lang="en-US" sz="2400" dirty="0" smtClean="0"/>
              <a:t> </a:t>
            </a:r>
            <a:r>
              <a:rPr lang="sr-Cyrl-RS" sz="2400" dirty="0" smtClean="0"/>
              <a:t>раскоши,удобности</a:t>
            </a:r>
            <a:r>
              <a:rPr lang="en-US" sz="2400" dirty="0" smtClean="0"/>
              <a:t>...</a:t>
            </a:r>
            <a:endParaRPr lang="sr-Cyrl-RS" sz="2400" dirty="0" smtClean="0"/>
          </a:p>
          <a:p>
            <a:pPr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Италијански градови до 15.</a:t>
            </a:r>
          </a:p>
          <a:p>
            <a:pPr marL="0" indent="0">
              <a:buNone/>
            </a:pPr>
            <a:r>
              <a:rPr lang="sr-Cyrl-RS" dirty="0" smtClean="0"/>
              <a:t> века су кроз трговину</a:t>
            </a:r>
          </a:p>
          <a:p>
            <a:pPr marL="0" indent="0">
              <a:buNone/>
            </a:pPr>
            <a:r>
              <a:rPr lang="sr-Cyrl-RS" dirty="0" smtClean="0"/>
              <a:t> средоземним морем</a:t>
            </a:r>
          </a:p>
          <a:p>
            <a:pPr marL="0" indent="0">
              <a:buNone/>
            </a:pPr>
            <a:r>
              <a:rPr lang="sr-Cyrl-RS" dirty="0" smtClean="0"/>
              <a:t> успели веома да </a:t>
            </a:r>
          </a:p>
          <a:p>
            <a:pPr marL="0" indent="0">
              <a:buNone/>
            </a:pPr>
            <a:r>
              <a:rPr lang="sr-Cyrl-RS" dirty="0" smtClean="0"/>
              <a:t>се обогате и моћне </a:t>
            </a:r>
          </a:p>
          <a:p>
            <a:pPr marL="0" indent="0">
              <a:buNone/>
            </a:pPr>
            <a:r>
              <a:rPr lang="sr-Cyrl-RS" dirty="0"/>
              <a:t>п</a:t>
            </a:r>
            <a:r>
              <a:rPr lang="sr-Cyrl-RS" dirty="0" smtClean="0"/>
              <a:t>ородице постају</a:t>
            </a:r>
          </a:p>
          <a:p>
            <a:pPr marL="0" indent="0">
              <a:buNone/>
            </a:pPr>
            <a:r>
              <a:rPr lang="sr-Cyrl-RS" dirty="0"/>
              <a:t>м</a:t>
            </a:r>
            <a:r>
              <a:rPr lang="sr-Cyrl-RS" dirty="0" smtClean="0"/>
              <a:t>ецене уметности.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048000"/>
            <a:ext cx="3454274" cy="36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r>
              <a:rPr lang="ru-RU" sz="2800" dirty="0"/>
              <a:t>ЦРКВА ЈЕ ТВРДИЛА ДА ЈЕ ЗЕМЉА ЦЕНТАР ВАСИОНЕ (научници су тврдили супротно).</a:t>
            </a:r>
          </a:p>
          <a:p>
            <a:r>
              <a:rPr lang="ru-RU" sz="2800" dirty="0" smtClean="0"/>
              <a:t>Магеланова </a:t>
            </a:r>
            <a:r>
              <a:rPr lang="ru-RU" sz="2800" dirty="0"/>
              <a:t>експедиција је и доказала да је Земља округла(1522.)</a:t>
            </a:r>
            <a:endParaRPr lang="sr-Cyrl-R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40267"/>
            <a:ext cx="4876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/>
              <a:t>Утицај цркве у средњем веку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Кроз цео средњи век је црква постављала правила: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 </a:t>
            </a:r>
            <a:r>
              <a:rPr lang="ru-RU" sz="2400" dirty="0"/>
              <a:t>мислити...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Како се понашати...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Шта </a:t>
            </a:r>
            <a:r>
              <a:rPr lang="ru-RU" sz="2400" dirty="0"/>
              <a:t>се може проучавати и учити...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5204"/>
            <a:ext cx="2371725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973527"/>
            <a:ext cx="2571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ru-RU" sz="2400" dirty="0"/>
              <a:t>УГЛЕД </a:t>
            </a:r>
            <a:r>
              <a:rPr lang="ru-RU" sz="2400" dirty="0" smtClean="0"/>
              <a:t>КАТОЛИЧКЕ </a:t>
            </a:r>
            <a:r>
              <a:rPr lang="ru-RU" sz="2400" dirty="0"/>
              <a:t>ЦРКВЕ ЈЕ У ЕВРОПИ </a:t>
            </a:r>
            <a:r>
              <a:rPr lang="ru-RU" sz="2400" dirty="0" smtClean="0"/>
              <a:t>ПОЧЕО </a:t>
            </a:r>
            <a:r>
              <a:rPr lang="ru-RU" sz="2400" dirty="0"/>
              <a:t>ДА ОПАДА ЗБОГ САМИХ </a:t>
            </a:r>
            <a:r>
              <a:rPr lang="ru-RU" sz="2400" dirty="0" smtClean="0"/>
              <a:t>СВЕШТЕНИКА </a:t>
            </a:r>
            <a:r>
              <a:rPr lang="ru-RU" sz="2400" dirty="0"/>
              <a:t>КОЈИ СУ ЗЛОУПОТРЕБЉАВАЛИ  СВОЈ ПОЛОЖАЈ.</a:t>
            </a:r>
          </a:p>
          <a:p>
            <a:r>
              <a:rPr lang="ru-RU" sz="2400" dirty="0"/>
              <a:t>ЖИВЕЛИ СУ </a:t>
            </a:r>
            <a:r>
              <a:rPr lang="ru-RU" sz="2400" dirty="0" smtClean="0"/>
              <a:t>РАСКОШНО </a:t>
            </a:r>
            <a:r>
              <a:rPr lang="ru-RU" sz="2400" dirty="0"/>
              <a:t>(а народу су говорили да живи скромно и да ће бити награђени на оном свету-у рају</a:t>
            </a:r>
            <a:r>
              <a:rPr lang="ru-RU" sz="2400" dirty="0" smtClean="0"/>
              <a:t>!)</a:t>
            </a:r>
          </a:p>
          <a:p>
            <a:r>
              <a:rPr lang="ru-RU" sz="2400" dirty="0"/>
              <a:t>ПРОДАВАЛИ СУ ИНДУЛГЕНЦИЈЕ (ОПРОШТАЈНИЦЕ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НАУКА ЈЕ ДОКАЗАЛА ДА СУ НЕКЕ ЦРКВЕНЕ ДОГМЕ НЕИСТИНИТЕ</a:t>
            </a:r>
            <a:endParaRPr lang="ru-RU" sz="2400" dirty="0"/>
          </a:p>
          <a:p>
            <a:r>
              <a:rPr lang="ru-RU" sz="2400" dirty="0" smtClean="0"/>
              <a:t>ОТКРИВЕНО ЈЕ ДА СВОЈУ ТЕЖЊУ ЗА СВЕТОВНОМ ВЛАШЋУ ТЕМЕЉЕ НА ФАЛСИФИКАТУ</a:t>
            </a:r>
          </a:p>
          <a:p>
            <a:endParaRPr lang="ru-RU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38783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90336"/>
            <a:ext cx="6553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/>
              <a:t>11.јун </a:t>
            </a:r>
            <a:r>
              <a:rPr lang="sr-Cyrl-RS" sz="3200" dirty="0" smtClean="0"/>
              <a:t>1446.година</a:t>
            </a:r>
            <a:r>
              <a:rPr lang="en-US" sz="3200" dirty="0" smtClean="0"/>
              <a:t> </a:t>
            </a:r>
            <a:endParaRPr lang="sr-Cyrl-RS" sz="3200" dirty="0" smtClean="0"/>
          </a:p>
          <a:p>
            <a:r>
              <a:rPr lang="sr-Cyrl-RS" sz="3200" dirty="0" smtClean="0"/>
              <a:t>Најновија вест:</a:t>
            </a:r>
          </a:p>
          <a:p>
            <a:r>
              <a:rPr lang="sr-Cyrl-RS" sz="3200" dirty="0" smtClean="0"/>
              <a:t>У новинама је осванула вест о премијеру који је у Чачку отворио фабрику беле технике.Више о томе можете видети на његовом </a:t>
            </a:r>
            <a:r>
              <a:rPr lang="sr-Latn-RS" sz="3200" dirty="0" smtClean="0"/>
              <a:t>twiter </a:t>
            </a:r>
            <a:r>
              <a:rPr lang="sr-Cyrl-RS" sz="3200" dirty="0" smtClean="0"/>
              <a:t>налогу.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b="1" dirty="0" err="1">
                <a:solidFill>
                  <a:srgbClr val="C00000"/>
                </a:solidFill>
              </a:rPr>
              <a:t>Константинова</a:t>
            </a:r>
            <a:r>
              <a:rPr lang="en-GB" altLang="en-US" sz="2000" b="1" dirty="0">
                <a:solidFill>
                  <a:srgbClr val="C00000"/>
                </a:solidFill>
              </a:rPr>
              <a:t> </a:t>
            </a:r>
            <a:r>
              <a:rPr lang="en-GB" altLang="en-US" sz="2000" b="1" dirty="0" err="1">
                <a:solidFill>
                  <a:srgbClr val="C00000"/>
                </a:solidFill>
              </a:rPr>
              <a:t>даровница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 smtClean="0">
                <a:solidFill>
                  <a:srgbClr val="C00000"/>
                </a:solidFill>
              </a:rPr>
              <a:t>је</a:t>
            </a:r>
            <a:r>
              <a:rPr lang="en-GB" altLang="en-US" sz="2000" dirty="0" smtClean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исправа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2" tooltip="Римокатоличка црква"/>
              </a:rPr>
              <a:t>Римокатоличке</a:t>
            </a:r>
            <a:r>
              <a:rPr lang="en-GB" altLang="en-US" sz="2000" dirty="0">
                <a:solidFill>
                  <a:srgbClr val="C00000"/>
                </a:solidFill>
                <a:hlinkClick r:id="rId2" tooltip="Римокатоличка црква"/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  <a:hlinkClick r:id="rId2" tooltip="Римокатоличка црква"/>
              </a:rPr>
              <a:t>цркве</a:t>
            </a:r>
            <a:r>
              <a:rPr lang="en-GB" altLang="en-US" sz="2000" dirty="0">
                <a:solidFill>
                  <a:srgbClr val="C00000"/>
                </a:solidFill>
              </a:rPr>
              <a:t> у </a:t>
            </a:r>
            <a:r>
              <a:rPr lang="en-GB" altLang="en-US" sz="2000" dirty="0" err="1">
                <a:solidFill>
                  <a:srgbClr val="C00000"/>
                </a:solidFill>
              </a:rPr>
              <a:t>којој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стоји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је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римски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sr-Cyrl-RS" altLang="en-US" sz="2000" dirty="0" smtClean="0">
                <a:solidFill>
                  <a:srgbClr val="C00000"/>
                </a:solidFill>
              </a:rPr>
              <a:t>цар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3" tooltip="Константин Велики"/>
              </a:rPr>
              <a:t>Константин</a:t>
            </a:r>
            <a:r>
              <a:rPr lang="en-GB" altLang="en-US" sz="2000" dirty="0">
                <a:solidFill>
                  <a:srgbClr val="C00000"/>
                </a:solidFill>
                <a:hlinkClick r:id="rId3" tooltip="Константин Велики"/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  <a:hlinkClick r:id="rId3" tooltip="Константин Велики"/>
              </a:rPr>
              <a:t>Велики</a:t>
            </a:r>
            <a:r>
              <a:rPr lang="en-GB" altLang="en-US" sz="2000" dirty="0">
                <a:solidFill>
                  <a:srgbClr val="C00000"/>
                </a:solidFill>
              </a:rPr>
              <a:t> (</a:t>
            </a:r>
            <a:r>
              <a:rPr lang="en-GB" altLang="en-US" sz="2000" dirty="0">
                <a:solidFill>
                  <a:srgbClr val="C00000"/>
                </a:solidFill>
                <a:hlinkClick r:id="rId4" tooltip="307"/>
              </a:rPr>
              <a:t>307</a:t>
            </a:r>
            <a:r>
              <a:rPr lang="en-GB" altLang="en-US" sz="2000" dirty="0">
                <a:solidFill>
                  <a:srgbClr val="C00000"/>
                </a:solidFill>
              </a:rPr>
              <a:t>—</a:t>
            </a:r>
            <a:r>
              <a:rPr lang="en-GB" altLang="en-US" sz="2000" dirty="0">
                <a:solidFill>
                  <a:srgbClr val="C00000"/>
                </a:solidFill>
                <a:hlinkClick r:id="rId5" tooltip="337"/>
              </a:rPr>
              <a:t>337</a:t>
            </a:r>
            <a:r>
              <a:rPr lang="en-GB" altLang="en-US" sz="2000" dirty="0">
                <a:solidFill>
                  <a:srgbClr val="C00000"/>
                </a:solidFill>
              </a:rPr>
              <a:t>) </a:t>
            </a:r>
            <a:r>
              <a:rPr lang="en-GB" altLang="en-US" sz="2000" dirty="0" err="1">
                <a:solidFill>
                  <a:srgbClr val="C00000"/>
                </a:solidFill>
              </a:rPr>
              <a:t>даровао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6" tooltip="Папа Силвестар I"/>
              </a:rPr>
              <a:t>папи</a:t>
            </a:r>
            <a:r>
              <a:rPr lang="en-GB" altLang="en-US" sz="2000" dirty="0">
                <a:solidFill>
                  <a:srgbClr val="C00000"/>
                </a:solidFill>
                <a:hlinkClick r:id="rId6" tooltip="Папа Силвестар I"/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  <a:hlinkClick r:id="rId6" tooltip="Папа Силвестар I"/>
              </a:rPr>
              <a:t>Силвестеру</a:t>
            </a:r>
            <a:r>
              <a:rPr lang="en-GB" altLang="en-US" sz="2000" dirty="0">
                <a:solidFill>
                  <a:srgbClr val="C00000"/>
                </a:solidFill>
                <a:hlinkClick r:id="rId6" tooltip="Папа Силвестар I"/>
              </a:rPr>
              <a:t> I</a:t>
            </a:r>
            <a:r>
              <a:rPr lang="en-GB" altLang="en-US" sz="2000" dirty="0">
                <a:solidFill>
                  <a:srgbClr val="C00000"/>
                </a:solidFill>
              </a:rPr>
              <a:t> (314—315) </a:t>
            </a:r>
            <a:r>
              <a:rPr lang="en-GB" altLang="en-US" sz="2000" dirty="0" err="1">
                <a:solidFill>
                  <a:srgbClr val="C00000"/>
                </a:solidFill>
              </a:rPr>
              <a:t>право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на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световну</a:t>
            </a:r>
            <a:r>
              <a:rPr lang="en-GB" altLang="en-US" sz="2000" dirty="0">
                <a:solidFill>
                  <a:srgbClr val="C00000"/>
                </a:solidFill>
              </a:rPr>
              <a:t> и </a:t>
            </a:r>
            <a:r>
              <a:rPr lang="en-GB" altLang="en-US" sz="2000" dirty="0" err="1">
                <a:solidFill>
                  <a:srgbClr val="C00000"/>
                </a:solidFill>
              </a:rPr>
              <a:t>духовну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власт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над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7" tooltip="Италија"/>
              </a:rPr>
              <a:t>Италијом</a:t>
            </a:r>
            <a:r>
              <a:rPr lang="en-GB" altLang="en-US" sz="2000" dirty="0">
                <a:solidFill>
                  <a:srgbClr val="C00000"/>
                </a:solidFill>
              </a:rPr>
              <a:t> и </a:t>
            </a:r>
            <a:r>
              <a:rPr lang="en-GB" altLang="en-US" sz="2000" dirty="0" err="1">
                <a:solidFill>
                  <a:srgbClr val="C00000"/>
                </a:solidFill>
              </a:rPr>
              <a:t>свим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другим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8" tooltip="Западна Европа"/>
              </a:rPr>
              <a:t>западноевропским</a:t>
            </a:r>
            <a:r>
              <a:rPr lang="en-GB" altLang="en-US" sz="2000" dirty="0">
                <a:solidFill>
                  <a:srgbClr val="C00000"/>
                </a:solidFill>
                <a:hlinkClick r:id="rId8" tooltip="Западна Европа"/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  <a:hlinkClick r:id="rId8" tooltip="Западна Европа"/>
              </a:rPr>
              <a:t>земљама</a:t>
            </a:r>
            <a:r>
              <a:rPr lang="en-GB" altLang="en-US" sz="20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altLang="en-US" sz="2000" dirty="0" err="1">
                <a:solidFill>
                  <a:srgbClr val="C00000"/>
                </a:solidFill>
              </a:rPr>
              <a:t>Овим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9" tooltip="Документ"/>
              </a:rPr>
              <a:t>документом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</a:rPr>
              <a:t>служиле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се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  <a:hlinkClick r:id="rId10" tooltip="Папа"/>
              </a:rPr>
              <a:t>папе</a:t>
            </a:r>
            <a:r>
              <a:rPr lang="en-GB" altLang="en-US" sz="2000" dirty="0">
                <a:solidFill>
                  <a:srgbClr val="C00000"/>
                </a:solidFill>
              </a:rPr>
              <a:t> у </a:t>
            </a:r>
            <a:r>
              <a:rPr lang="en-GB" altLang="en-US" sz="2000" dirty="0" err="1">
                <a:solidFill>
                  <a:srgbClr val="C00000"/>
                </a:solidFill>
                <a:hlinkClick r:id="rId11" tooltip="Средњи вијек"/>
              </a:rPr>
              <a:t>средњем</a:t>
            </a:r>
            <a:r>
              <a:rPr lang="en-GB" altLang="en-US" sz="2000" dirty="0">
                <a:solidFill>
                  <a:srgbClr val="C00000"/>
                </a:solidFill>
                <a:hlinkClick r:id="rId11" tooltip="Средњи вијек"/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  <a:hlinkClick r:id="rId11" tooltip="Средњи вијек"/>
              </a:rPr>
              <a:t>веку</a:t>
            </a:r>
            <a:r>
              <a:rPr lang="en-GB" altLang="en-US" sz="2000" dirty="0">
                <a:solidFill>
                  <a:srgbClr val="C00000"/>
                </a:solidFill>
              </a:rPr>
              <a:t> 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докажу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своје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право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владају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над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другим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државама</a:t>
            </a:r>
            <a:r>
              <a:rPr lang="en-GB" altLang="en-US" sz="2000" dirty="0">
                <a:solidFill>
                  <a:srgbClr val="C00000"/>
                </a:solidFill>
              </a:rPr>
              <a:t> и 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истакну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своју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световну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sr-Cyrl-RS" altLang="en-US" sz="2000" dirty="0" smtClean="0">
                <a:solidFill>
                  <a:srgbClr val="C00000"/>
                </a:solidFill>
              </a:rPr>
              <a:t>надмоћ</a:t>
            </a:r>
            <a:r>
              <a:rPr lang="en-GB" altLang="en-US" sz="2000" dirty="0" smtClean="0">
                <a:solidFill>
                  <a:srgbClr val="C00000"/>
                </a:solidFill>
              </a:rPr>
              <a:t>.</a:t>
            </a:r>
            <a:endParaRPr lang="en-GB" altLang="en-US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 err="1">
                <a:solidFill>
                  <a:srgbClr val="C00000"/>
                </a:solidFill>
                <a:hlinkClick r:id="rId12" tooltip="Лоренцо Вала"/>
              </a:rPr>
              <a:t>Лоренцо</a:t>
            </a:r>
            <a:r>
              <a:rPr lang="en-GB" altLang="en-US" sz="2000" dirty="0">
                <a:solidFill>
                  <a:srgbClr val="C00000"/>
                </a:solidFill>
                <a:hlinkClick r:id="rId12" tooltip="Лоренцо Вала"/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  <a:hlinkClick r:id="rId12" tooltip="Лоренцо Вала"/>
              </a:rPr>
              <a:t>Вала</a:t>
            </a:r>
            <a:r>
              <a:rPr lang="en-GB" altLang="en-US" sz="2000" dirty="0">
                <a:solidFill>
                  <a:srgbClr val="C00000"/>
                </a:solidFill>
              </a:rPr>
              <a:t>, </a:t>
            </a:r>
            <a:r>
              <a:rPr lang="en-GB" altLang="en-US" sz="2000" dirty="0" err="1">
                <a:solidFill>
                  <a:srgbClr val="C00000"/>
                </a:solidFill>
              </a:rPr>
              <a:t>хуманиста</a:t>
            </a:r>
            <a:r>
              <a:rPr lang="en-GB" altLang="en-US" sz="2000" dirty="0">
                <a:solidFill>
                  <a:srgbClr val="C00000"/>
                </a:solidFill>
              </a:rPr>
              <a:t> и </a:t>
            </a:r>
            <a:r>
              <a:rPr lang="en-GB" altLang="en-US" sz="2000" dirty="0" err="1">
                <a:solidFill>
                  <a:srgbClr val="C00000"/>
                </a:solidFill>
              </a:rPr>
              <a:t>папин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секретар</a:t>
            </a:r>
            <a:r>
              <a:rPr lang="en-GB" altLang="en-US" sz="2000" dirty="0">
                <a:solidFill>
                  <a:srgbClr val="C00000"/>
                </a:solidFill>
              </a:rPr>
              <a:t>, </a:t>
            </a:r>
            <a:r>
              <a:rPr lang="en-GB" altLang="en-US" sz="2000" dirty="0">
                <a:solidFill>
                  <a:srgbClr val="C00000"/>
                </a:solidFill>
                <a:hlinkClick r:id="rId13" tooltip="1440"/>
              </a:rPr>
              <a:t>1440</a:t>
            </a:r>
            <a:r>
              <a:rPr lang="en-GB" altLang="en-US" sz="2000" dirty="0">
                <a:solidFill>
                  <a:srgbClr val="C00000"/>
                </a:solidFill>
              </a:rPr>
              <a:t>. </a:t>
            </a:r>
            <a:r>
              <a:rPr lang="en-GB" altLang="en-US" sz="2000" dirty="0" err="1">
                <a:solidFill>
                  <a:srgbClr val="C00000"/>
                </a:solidFill>
              </a:rPr>
              <a:t>године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доказао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је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је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даровница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фалсификат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 smtClean="0">
                <a:solidFill>
                  <a:srgbClr val="C00000"/>
                </a:solidFill>
              </a:rPr>
              <a:t>који</a:t>
            </a:r>
            <a:r>
              <a:rPr lang="en-GB" altLang="en-US" sz="2000" dirty="0" smtClean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је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настао</a:t>
            </a:r>
            <a:r>
              <a:rPr lang="en-GB" altLang="en-US" sz="2000" dirty="0">
                <a:solidFill>
                  <a:srgbClr val="C00000"/>
                </a:solidFill>
              </a:rPr>
              <a:t> у </a:t>
            </a:r>
            <a:r>
              <a:rPr lang="en-GB" altLang="en-US" sz="2000" dirty="0">
                <a:solidFill>
                  <a:srgbClr val="C00000"/>
                </a:solidFill>
                <a:hlinkClick r:id="rId14" tooltip="8. век"/>
              </a:rPr>
              <a:t>8. </a:t>
            </a:r>
            <a:r>
              <a:rPr lang="en-GB" altLang="en-US" sz="2000" dirty="0" err="1">
                <a:solidFill>
                  <a:srgbClr val="C00000"/>
                </a:solidFill>
                <a:hlinkClick r:id="rId14" tooltip="8. век"/>
              </a:rPr>
              <a:t>веку</a:t>
            </a:r>
            <a:r>
              <a:rPr lang="en-GB" altLang="en-US" sz="2000" dirty="0">
                <a:solidFill>
                  <a:srgbClr val="C00000"/>
                </a:solidFill>
              </a:rPr>
              <a:t> и 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је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требало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оправда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папске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тежње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на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световну</a:t>
            </a:r>
            <a:r>
              <a:rPr lang="en-GB" altLang="en-US" sz="2000" dirty="0">
                <a:solidFill>
                  <a:srgbClr val="C00000"/>
                </a:solidFill>
              </a:rPr>
              <a:t> </a:t>
            </a:r>
            <a:r>
              <a:rPr lang="en-GB" altLang="en-US" sz="2000" dirty="0" err="1">
                <a:solidFill>
                  <a:srgbClr val="C00000"/>
                </a:solidFill>
              </a:rPr>
              <a:t>власт</a:t>
            </a:r>
            <a:r>
              <a:rPr lang="en-GB" altLang="en-US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Picture 6" descr="D:\300px-Sylvester_I_and_Constantin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03" y="8382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dirty="0" smtClean="0"/>
              <a:t>Антика се традиционално делила на следећа </a:t>
            </a:r>
            <a:endParaRPr lang="en-US" sz="2400" dirty="0" smtClean="0"/>
          </a:p>
          <a:p>
            <a:pPr marL="0" indent="0">
              <a:buNone/>
            </a:pPr>
            <a:r>
              <a:rPr lang="sr-Cyrl-RS" sz="2400" dirty="0" smtClean="0"/>
              <a:t>раздобља:	</a:t>
            </a:r>
          </a:p>
          <a:p>
            <a:pPr marL="0" indent="0">
              <a:buNone/>
            </a:pPr>
            <a:r>
              <a:rPr lang="sr-Cyrl-RS" sz="2400" dirty="0" smtClean="0"/>
              <a:t>       - </a:t>
            </a:r>
            <a:r>
              <a:rPr lang="sr-Cyrl-RS" sz="2400" dirty="0" smtClean="0">
                <a:solidFill>
                  <a:schemeClr val="accent6">
                    <a:lumMod val="75000"/>
                  </a:schemeClr>
                </a:solidFill>
              </a:rPr>
              <a:t>класична старина </a:t>
            </a:r>
            <a:r>
              <a:rPr lang="sr-Cyrl-RS" sz="2400" dirty="0" smtClean="0"/>
              <a:t>– до освајања Александа</a:t>
            </a:r>
            <a:endParaRPr lang="en-US" sz="2400" dirty="0" smtClean="0"/>
          </a:p>
          <a:p>
            <a:pPr marL="0" indent="0">
              <a:buNone/>
            </a:pPr>
            <a:r>
              <a:rPr lang="sr-Cyrl-RS" sz="2400" dirty="0" smtClean="0"/>
              <a:t> Великог </a:t>
            </a:r>
          </a:p>
          <a:p>
            <a:pPr marL="0" indent="0">
              <a:buNone/>
            </a:pPr>
            <a:r>
              <a:rPr lang="sr-Cyrl-RS" sz="2400" dirty="0"/>
              <a:t>  </a:t>
            </a:r>
            <a:r>
              <a:rPr lang="sr-Cyrl-RS" sz="2400" dirty="0" smtClean="0"/>
              <a:t>     - </a:t>
            </a:r>
            <a:r>
              <a:rPr lang="sr-Cyrl-RS" sz="2400" dirty="0" smtClean="0">
                <a:solidFill>
                  <a:schemeClr val="accent6">
                    <a:lumMod val="75000"/>
                  </a:schemeClr>
                </a:solidFill>
              </a:rPr>
              <a:t>хеленизам</a:t>
            </a:r>
            <a:r>
              <a:rPr lang="sr-Cyrl-RS" sz="2400" dirty="0" smtClean="0"/>
              <a:t> – ширење Грчке културе на </a:t>
            </a:r>
            <a:endParaRPr lang="en-US" sz="2400" dirty="0" smtClean="0"/>
          </a:p>
          <a:p>
            <a:pPr marL="0" indent="0">
              <a:buNone/>
            </a:pPr>
            <a:r>
              <a:rPr lang="sr-Cyrl-RS" sz="2400" dirty="0" smtClean="0"/>
              <a:t>Блиски исток и у Египту у јеку Александрових </a:t>
            </a:r>
            <a:endParaRPr lang="en-US" sz="2400" dirty="0" smtClean="0"/>
          </a:p>
          <a:p>
            <a:pPr marL="0" indent="0">
              <a:buNone/>
            </a:pPr>
            <a:r>
              <a:rPr lang="sr-Cyrl-RS" sz="2400" dirty="0" smtClean="0"/>
              <a:t>похода </a:t>
            </a:r>
          </a:p>
          <a:p>
            <a:pPr marL="0" indent="0">
              <a:buNone/>
            </a:pPr>
            <a:r>
              <a:rPr lang="sr-Cyrl-RS" sz="2400" dirty="0" smtClean="0"/>
              <a:t>    </a:t>
            </a:r>
            <a:r>
              <a:rPr lang="en-US" sz="2400" dirty="0" smtClean="0"/>
              <a:t>   </a:t>
            </a:r>
            <a:r>
              <a:rPr lang="sr-Cyrl-RS" sz="2400" dirty="0" smtClean="0"/>
              <a:t>- </a:t>
            </a:r>
            <a:r>
              <a:rPr lang="sr-Cyrl-RS" sz="2400" dirty="0">
                <a:solidFill>
                  <a:schemeClr val="accent6">
                    <a:lumMod val="75000"/>
                  </a:schemeClr>
                </a:solidFill>
              </a:rPr>
              <a:t>римска антика </a:t>
            </a:r>
            <a:r>
              <a:rPr lang="sr-Cyrl-RS" sz="2400" dirty="0"/>
              <a:t>– до пада </a:t>
            </a:r>
            <a:r>
              <a:rPr lang="sr-Cyrl-RS" sz="2400" dirty="0" smtClean="0"/>
              <a:t>Западног </a:t>
            </a:r>
            <a:r>
              <a:rPr lang="sr-Cyrl-RS" sz="2400" dirty="0"/>
              <a:t>римског </a:t>
            </a:r>
            <a:r>
              <a:rPr lang="sr-Cyrl-RS" sz="2400" dirty="0" smtClean="0"/>
              <a:t>царства</a:t>
            </a:r>
          </a:p>
          <a:p>
            <a:pPr marL="0" indent="0">
              <a:buNone/>
            </a:pPr>
            <a:r>
              <a:rPr lang="en-US" sz="2400" dirty="0" smtClean="0"/>
              <a:t>         </a:t>
            </a:r>
            <a:r>
              <a:rPr lang="sr-Cyrl-RS" sz="2400" dirty="0" smtClean="0"/>
              <a:t>Неки </a:t>
            </a:r>
            <a:r>
              <a:rPr lang="sr-Cyrl-RS" sz="2400" dirty="0"/>
              <a:t>разликују и раздобље касне антике </a:t>
            </a:r>
            <a:r>
              <a:rPr lang="sr-Cyrl-RS" sz="2400" dirty="0" smtClean="0"/>
              <a:t>као</a:t>
            </a:r>
            <a:r>
              <a:rPr lang="en-US" sz="2400" dirty="0"/>
              <a:t> </a:t>
            </a:r>
            <a:r>
              <a:rPr lang="sr-Cyrl-RS" sz="2400" dirty="0" smtClean="0"/>
              <a:t>прелазног раздоба</a:t>
            </a:r>
            <a:r>
              <a:rPr lang="en-US" sz="2400" dirty="0" smtClean="0"/>
              <a:t> </a:t>
            </a:r>
            <a:r>
              <a:rPr lang="sr-Cyrl-RS" sz="2400" dirty="0" smtClean="0"/>
              <a:t>од</a:t>
            </a:r>
            <a:r>
              <a:rPr lang="en-US" sz="2400" dirty="0" smtClean="0"/>
              <a:t> </a:t>
            </a:r>
            <a:r>
              <a:rPr lang="sr-Cyrl-RS" sz="2400" dirty="0" smtClean="0"/>
              <a:t>старог до средњег века.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</a:t>
            </a:r>
            <a:r>
              <a:rPr lang="sr-Cyrl-RS" sz="24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14925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8640"/>
            <a:ext cx="1524000" cy="2848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" y="4648200"/>
            <a:ext cx="2372494" cy="21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1" y="361550"/>
            <a:ext cx="8295219" cy="6075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- Важност античке културе лежи у томе што су сви европски народи били Романи, Словени, Г</a:t>
            </a:r>
            <a:r>
              <a:rPr lang="en-US" dirty="0" smtClean="0"/>
              <a:t>e</a:t>
            </a:r>
            <a:r>
              <a:rPr lang="sr-Cyrl-RS" dirty="0" smtClean="0"/>
              <a:t>рмани или други – у некој мери с њом повезани непосредним културним континуитетом.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- Повратак антици довео је и до појаве хуманизма и ренесансе.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" y="4797152"/>
            <a:ext cx="2943225" cy="155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44574"/>
            <a:ext cx="3744416" cy="26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Појам хуманисти и хуманизам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Cyrl-RS" sz="2400" dirty="0"/>
              <a:t>Хуманизам је </a:t>
            </a:r>
            <a:r>
              <a:rPr lang="sr-Cyrl-RS" sz="2400" dirty="0" smtClean="0"/>
              <a:t>културни, филозофски и научни </a:t>
            </a:r>
            <a:r>
              <a:rPr lang="sr-Cyrl-RS" sz="2400" dirty="0"/>
              <a:t>покрет који је тежио образовању личности по античким узорима.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Циљ хуманиста је развој позитивних особина код људи кроз свестрано образовање</a:t>
            </a:r>
            <a:endParaRPr lang="sr-Cyrl-RS" sz="2400" dirty="0"/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Развој доживљавају:</a:t>
            </a:r>
            <a:endParaRPr lang="sr-Cyrl-RS" sz="2400" dirty="0"/>
          </a:p>
          <a:p>
            <a:pPr marL="514350" indent="-514350">
              <a:buFont typeface="+mj-lt"/>
              <a:buAutoNum type="arabicPeriod"/>
            </a:pPr>
            <a:r>
              <a:rPr lang="sr-Cyrl-RS" sz="2400" dirty="0"/>
              <a:t>Филозофија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dirty="0"/>
              <a:t>Књижевност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dirty="0" smtClean="0"/>
              <a:t>Уметност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dirty="0" smtClean="0"/>
              <a:t>Природне науке</a:t>
            </a:r>
            <a:endParaRPr lang="sr-Cyrl-R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4680520"/>
          </a:xfrm>
        </p:spPr>
        <p:txBody>
          <a:bodyPr/>
          <a:lstStyle/>
          <a:p>
            <a:r>
              <a:rPr lang="sr-Cyrl-RS" sz="2400" dirty="0"/>
              <a:t>Човек постаје главни предмет интересовања науке</a:t>
            </a:r>
            <a:r>
              <a:rPr lang="sr-Cyrl-RS" sz="2400" dirty="0" smtClean="0"/>
              <a:t>.</a:t>
            </a:r>
          </a:p>
          <a:p>
            <a:r>
              <a:rPr lang="sr-Cyrl-RS" sz="2400" dirty="0" smtClean="0"/>
              <a:t>Хуманизам </a:t>
            </a:r>
            <a:r>
              <a:rPr lang="sr-Cyrl-RS" sz="2400" dirty="0"/>
              <a:t>се јавио у Италији (Фиренца).</a:t>
            </a:r>
          </a:p>
          <a:p>
            <a:r>
              <a:rPr lang="sr-Cyrl-RS" sz="2400" dirty="0"/>
              <a:t>Главни центри били су: Венеција,Пиза,Ђенова,Милано и Рим.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4023360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83152" cy="1202392"/>
          </a:xfrm>
        </p:spPr>
        <p:txBody>
          <a:bodyPr/>
          <a:lstStyle/>
          <a:p>
            <a:pPr algn="ctr"/>
            <a:r>
              <a:rPr lang="sr-Cyrl-RS" sz="4000" dirty="0"/>
              <a:t>ПОЈАМ РЕНЕСАНСА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Јавља </a:t>
            </a:r>
            <a:r>
              <a:rPr lang="ru-RU" sz="2800" dirty="0"/>
              <a:t>се у 14.веку,у </a:t>
            </a:r>
            <a:r>
              <a:rPr lang="ru-RU" sz="2800" dirty="0" smtClean="0"/>
              <a:t>Италији.</a:t>
            </a:r>
            <a:endParaRPr lang="ru-RU" sz="2800" dirty="0"/>
          </a:p>
          <a:p>
            <a:r>
              <a:rPr lang="ru-RU" sz="2800" dirty="0" smtClean="0"/>
              <a:t>Не </a:t>
            </a:r>
            <a:r>
              <a:rPr lang="ru-RU" sz="2800" dirty="0"/>
              <a:t>подразумева само повратак антици,већ стварање нових сасвим оригиналних ликовних,књижевних и научних дела.</a:t>
            </a:r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7081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Потиче  од француске речи</a:t>
            </a:r>
            <a:br>
              <a:rPr lang="ru-RU" sz="4000" dirty="0"/>
            </a:br>
            <a:r>
              <a:rPr lang="en-US" sz="3600" dirty="0">
                <a:solidFill>
                  <a:srgbClr val="FF0000"/>
                </a:solidFill>
              </a:rPr>
              <a:t>RENESANS</a:t>
            </a:r>
            <a:r>
              <a:rPr lang="ru-RU" sz="3600" dirty="0"/>
              <a:t>-ПОНОВНО РАЂАЊЕ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Услови настанка:</a:t>
            </a:r>
          </a:p>
          <a:p>
            <a:r>
              <a:rPr lang="ru-RU" sz="2800" dirty="0" smtClean="0"/>
              <a:t>Незадовољство средњим веком и црквеном догмом.	</a:t>
            </a:r>
          </a:p>
          <a:p>
            <a:r>
              <a:rPr lang="ru-RU" sz="2800" dirty="0" smtClean="0"/>
              <a:t>Формирање новог грађанског слоја.	</a:t>
            </a:r>
          </a:p>
          <a:p>
            <a:r>
              <a:rPr lang="ru-RU" sz="2800" dirty="0" smtClean="0"/>
              <a:t> Откриће штампарије 1450.</a:t>
            </a:r>
            <a:r>
              <a:rPr lang="sr-Cyrl-RS" sz="2800" dirty="0" smtClean="0"/>
              <a:t>год.</a:t>
            </a:r>
            <a:endParaRPr lang="ru-RU" sz="2800" dirty="0" smtClean="0"/>
          </a:p>
          <a:p>
            <a:r>
              <a:rPr lang="ru-RU" sz="2800" dirty="0" smtClean="0"/>
              <a:t>Велика географска открића. </a:t>
            </a:r>
          </a:p>
          <a:p>
            <a:r>
              <a:rPr lang="ru-RU" sz="2800" dirty="0" smtClean="0"/>
              <a:t>Развој градова.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98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Јохан Гутенберг је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прона</a:t>
            </a:r>
            <a:r>
              <a:rPr lang="sr-Cyrl-R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ао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штампарску пресу.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 открића </a:t>
            </a:r>
          </a:p>
          <a:p>
            <a:pPr marL="0" indent="0">
              <a:buNone/>
            </a:pPr>
            <a:r>
              <a:rPr lang="sr-Cyrl-RS" dirty="0" smtClean="0"/>
              <a:t> штампарске пресе, </a:t>
            </a:r>
          </a:p>
          <a:p>
            <a:pPr marL="0" indent="0">
              <a:buNone/>
            </a:pPr>
            <a:r>
              <a:rPr lang="sr-Cyrl-RS" dirty="0" smtClean="0"/>
              <a:t> књиге су се ручно 	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писале и углавном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су биле побожног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карактера. </a:t>
            </a:r>
          </a:p>
          <a:p>
            <a:r>
              <a:rPr lang="sr-Cyrl-RS" dirty="0" smtClean="0"/>
              <a:t>Прва књига која је 	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штампана је	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</a:t>
            </a:r>
            <a:r>
              <a:rPr lang="sr-Cyrl-RS" b="1" dirty="0" smtClean="0"/>
              <a:t>БИБЛИЈА.</a:t>
            </a:r>
            <a:endParaRPr lang="sr-Cyrl-RS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94803"/>
            <a:ext cx="335280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81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437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2</vt:lpstr>
      <vt:lpstr>Opulent</vt:lpstr>
      <vt:lpstr>Појам антике</vt:lpstr>
      <vt:lpstr>PowerPoint Presentation</vt:lpstr>
      <vt:lpstr>PowerPoint Presentation</vt:lpstr>
      <vt:lpstr>PowerPoint Presentation</vt:lpstr>
      <vt:lpstr>Појам хуманисти и хуманизам</vt:lpstr>
      <vt:lpstr>PowerPoint Presentation</vt:lpstr>
      <vt:lpstr>ПОЈАМ РЕНЕСАНСА</vt:lpstr>
      <vt:lpstr>Потиче  од француске речи RENESANS-ПОНОВНО РАЂАЊЕ</vt:lpstr>
      <vt:lpstr>Јохан Гутенберг је пронашао штампарску пресу.</vt:lpstr>
      <vt:lpstr>PowerPoint Presentation</vt:lpstr>
      <vt:lpstr>PowerPoint Presentation</vt:lpstr>
      <vt:lpstr>Утицај цркве у средњем веку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антике</dc:title>
  <dc:creator>Korisnik</dc:creator>
  <cp:lastModifiedBy>Mina</cp:lastModifiedBy>
  <cp:revision>36</cp:revision>
  <dcterms:created xsi:type="dcterms:W3CDTF">2018-10-06T17:18:29Z</dcterms:created>
  <dcterms:modified xsi:type="dcterms:W3CDTF">2018-10-21T21:17:40Z</dcterms:modified>
</cp:coreProperties>
</file>