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6" r:id="rId10"/>
    <p:sldId id="265" r:id="rId11"/>
    <p:sldId id="264" r:id="rId12"/>
    <p:sldId id="267" r:id="rId13"/>
    <p:sldId id="268" r:id="rId14"/>
    <p:sldId id="270" r:id="rId15"/>
    <p:sldId id="271" r:id="rId16"/>
    <p:sldId id="272" r:id="rId17"/>
    <p:sldId id="274" r:id="rId18"/>
    <p:sldId id="273" r:id="rId19"/>
    <p:sldId id="275" r:id="rId20"/>
    <p:sldId id="276" r:id="rId21"/>
    <p:sldId id="277" r:id="rId22"/>
    <p:sldId id="278" r:id="rId23"/>
    <p:sldId id="279" r:id="rId24"/>
    <p:sldId id="280" r:id="rId25"/>
    <p:sldId id="281" r:id="rId26"/>
    <p:sldId id="282" r:id="rId27"/>
    <p:sldId id="284" r:id="rId28"/>
    <p:sldId id="283" r:id="rId29"/>
    <p:sldId id="287" r:id="rId30"/>
    <p:sldId id="285" r:id="rId31"/>
    <p:sldId id="286" r:id="rId32"/>
    <p:sldId id="288" r:id="rId33"/>
    <p:sldId id="289" r:id="rId34"/>
    <p:sldId id="290" r:id="rId35"/>
    <p:sldId id="292" r:id="rId36"/>
    <p:sldId id="291" r:id="rId37"/>
    <p:sldId id="293" r:id="rId38"/>
    <p:sldId id="29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6" d="100"/>
          <a:sy n="106" d="100"/>
        </p:scale>
        <p:origin x="-111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732C31E4-F943-46C4-BCBF-918E8E2F0134}" type="datetimeFigureOut">
              <a:rPr lang="en-US" smtClean="0"/>
              <a:t>9/23/2014</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4CCF159D-C6D5-40BA-81CA-DE0DB25D14C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2C31E4-F943-46C4-BCBF-918E8E2F0134}" type="datetimeFigureOut">
              <a:rPr lang="en-US" smtClean="0"/>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F159D-C6D5-40BA-81CA-DE0DB25D14C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2C31E4-F943-46C4-BCBF-918E8E2F0134}" type="datetimeFigureOut">
              <a:rPr lang="en-US" smtClean="0"/>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F159D-C6D5-40BA-81CA-DE0DB25D14C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732C31E4-F943-46C4-BCBF-918E8E2F0134}" type="datetimeFigureOut">
              <a:rPr lang="en-US" smtClean="0"/>
              <a:t>9/23/2014</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4CCF159D-C6D5-40BA-81CA-DE0DB25D14C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732C31E4-F943-46C4-BCBF-918E8E2F0134}" type="datetimeFigureOut">
              <a:rPr lang="en-US" smtClean="0"/>
              <a:t>9/23/2014</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4CCF159D-C6D5-40BA-81CA-DE0DB25D14CF}" type="slidenum">
              <a:rPr lang="en-US" smtClean="0"/>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732C31E4-F943-46C4-BCBF-918E8E2F0134}" type="datetimeFigureOut">
              <a:rPr lang="en-US" smtClean="0"/>
              <a:t>9/23/2014</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4CCF159D-C6D5-40BA-81CA-DE0DB25D14C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732C31E4-F943-46C4-BCBF-918E8E2F0134}" type="datetimeFigureOut">
              <a:rPr lang="en-US" smtClean="0"/>
              <a:t>9/23/2014</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4CCF159D-C6D5-40BA-81CA-DE0DB25D14C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32C31E4-F943-46C4-BCBF-918E8E2F0134}" type="datetimeFigureOut">
              <a:rPr lang="en-US" smtClean="0"/>
              <a:t>9/23/2014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F159D-C6D5-40BA-81CA-DE0DB25D14C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732C31E4-F943-46C4-BCBF-918E8E2F0134}" type="datetimeFigureOut">
              <a:rPr lang="en-US" smtClean="0"/>
              <a:t>9/23/2014</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4CCF159D-C6D5-40BA-81CA-DE0DB25D14C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732C31E4-F943-46C4-BCBF-918E8E2F0134}" type="datetimeFigureOut">
              <a:rPr lang="en-US" smtClean="0"/>
              <a:t>9/23/2014</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4CCF159D-C6D5-40BA-81CA-DE0DB25D14C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732C31E4-F943-46C4-BCBF-918E8E2F0134}" type="datetimeFigureOut">
              <a:rPr lang="en-US" smtClean="0"/>
              <a:t>9/23/2014</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4CCF159D-C6D5-40BA-81CA-DE0DB25D14C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732C31E4-F943-46C4-BCBF-918E8E2F0134}" type="datetimeFigureOut">
              <a:rPr lang="en-US" smtClean="0"/>
              <a:t>9/23/2014</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4CCF159D-C6D5-40BA-81CA-DE0DB25D14C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dirty="0" smtClean="0"/>
              <a:t>Историја језика</a:t>
            </a:r>
            <a:endParaRPr lang="en-US" dirty="0"/>
          </a:p>
        </p:txBody>
      </p:sp>
      <p:sp>
        <p:nvSpPr>
          <p:cNvPr id="3" name="Subtitle 2"/>
          <p:cNvSpPr>
            <a:spLocks noGrp="1"/>
          </p:cNvSpPr>
          <p:nvPr>
            <p:ph type="subTitle" idx="1"/>
          </p:nvPr>
        </p:nvSpPr>
        <p:spPr/>
        <p:txBody>
          <a:bodyPr/>
          <a:lstStyle/>
          <a:p>
            <a:r>
              <a:rPr lang="sr-Cyrl-RS" dirty="0" smtClean="0"/>
              <a:t>Утврђивање градива</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lagolica.png"/>
          <p:cNvPicPr>
            <a:picLocks noChangeAspect="1"/>
          </p:cNvPicPr>
          <p:nvPr/>
        </p:nvPicPr>
        <p:blipFill>
          <a:blip r:embed="rId2"/>
          <a:stretch>
            <a:fillRect/>
          </a:stretch>
        </p:blipFill>
        <p:spPr>
          <a:xfrm>
            <a:off x="285720" y="857232"/>
            <a:ext cx="8477623" cy="3551816"/>
          </a:xfrm>
          <a:prstGeom prst="rect">
            <a:avLst/>
          </a:prstGeom>
          <a:ln>
            <a:noFill/>
          </a:ln>
          <a:effectLst>
            <a:softEdge rad="112500"/>
          </a:effectLst>
        </p:spPr>
      </p:pic>
      <p:sp>
        <p:nvSpPr>
          <p:cNvPr id="3" name="TextBox 2"/>
          <p:cNvSpPr txBox="1"/>
          <p:nvPr/>
        </p:nvSpPr>
        <p:spPr>
          <a:xfrm>
            <a:off x="1000100" y="4786322"/>
            <a:ext cx="6929486" cy="1477328"/>
          </a:xfrm>
          <a:prstGeom prst="rect">
            <a:avLst/>
          </a:prstGeom>
          <a:noFill/>
        </p:spPr>
        <p:txBody>
          <a:bodyPr wrap="square" rtlCol="0">
            <a:spAutoFit/>
          </a:bodyPr>
          <a:lstStyle/>
          <a:p>
            <a:r>
              <a:rPr lang="ru-RU" dirty="0" smtClean="0"/>
              <a:t>ГЛАГОЉИЦА је прво словенско писмо које је настало по угледу на грчко писмо. Постојала је обла и угласта глагољица, а настала је од речи глаголати што значи говорити. У српским крајевима глагољицу је убрзо заменила ћирилица, а у западним крајевима латиница.</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scanska ploca.jpg"/>
          <p:cNvPicPr>
            <a:picLocks noChangeAspect="1"/>
          </p:cNvPicPr>
          <p:nvPr/>
        </p:nvPicPr>
        <p:blipFill>
          <a:blip r:embed="rId2"/>
          <a:stretch>
            <a:fillRect/>
          </a:stretch>
        </p:blipFill>
        <p:spPr>
          <a:xfrm>
            <a:off x="571472" y="357166"/>
            <a:ext cx="7500990" cy="4859278"/>
          </a:xfrm>
          <a:prstGeom prst="rect">
            <a:avLst/>
          </a:prstGeom>
          <a:ln>
            <a:noFill/>
          </a:ln>
          <a:effectLst>
            <a:softEdge rad="112500"/>
          </a:effectLst>
        </p:spPr>
      </p:pic>
      <p:sp>
        <p:nvSpPr>
          <p:cNvPr id="3" name="TextBox 2"/>
          <p:cNvSpPr txBox="1"/>
          <p:nvPr/>
        </p:nvSpPr>
        <p:spPr>
          <a:xfrm>
            <a:off x="1500166" y="5500702"/>
            <a:ext cx="6072230" cy="923330"/>
          </a:xfrm>
          <a:prstGeom prst="rect">
            <a:avLst/>
          </a:prstGeom>
          <a:noFill/>
        </p:spPr>
        <p:txBody>
          <a:bodyPr wrap="square" rtlCol="0">
            <a:spAutoFit/>
          </a:bodyPr>
          <a:lstStyle/>
          <a:p>
            <a:r>
              <a:rPr lang="ru-RU" dirty="0">
                <a:solidFill>
                  <a:schemeClr val="accent1">
                    <a:lumMod val="40000"/>
                    <a:lumOff val="60000"/>
                  </a:schemeClr>
                </a:solidFill>
              </a:rPr>
              <a:t>Башчанска плоча је један од најстаријих пронађених споменика написан на глагољици, који потиче из 11. века. </a:t>
            </a:r>
            <a:endParaRPr lang="en-US" dirty="0">
              <a:solidFill>
                <a:schemeClr val="accent1">
                  <a:lumMod val="40000"/>
                  <a:lumOff val="6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ographensisColour.jpg"/>
          <p:cNvPicPr>
            <a:picLocks noChangeAspect="1"/>
          </p:cNvPicPr>
          <p:nvPr/>
        </p:nvPicPr>
        <p:blipFill>
          <a:blip r:embed="rId2"/>
          <a:stretch>
            <a:fillRect/>
          </a:stretch>
        </p:blipFill>
        <p:spPr>
          <a:xfrm>
            <a:off x="500034" y="142852"/>
            <a:ext cx="4084087" cy="6497746"/>
          </a:xfrm>
          <a:prstGeom prst="rect">
            <a:avLst/>
          </a:prstGeom>
          <a:ln>
            <a:noFill/>
          </a:ln>
          <a:effectLst>
            <a:softEdge rad="112500"/>
          </a:effectLst>
        </p:spPr>
      </p:pic>
      <p:sp>
        <p:nvSpPr>
          <p:cNvPr id="4" name="TextBox 3"/>
          <p:cNvSpPr txBox="1"/>
          <p:nvPr/>
        </p:nvSpPr>
        <p:spPr>
          <a:xfrm>
            <a:off x="5286380" y="714356"/>
            <a:ext cx="3286148" cy="4247317"/>
          </a:xfrm>
          <a:prstGeom prst="rect">
            <a:avLst/>
          </a:prstGeom>
          <a:noFill/>
        </p:spPr>
        <p:txBody>
          <a:bodyPr wrap="square" rtlCol="0">
            <a:spAutoFit/>
          </a:bodyPr>
          <a:lstStyle/>
          <a:p>
            <a:r>
              <a:rPr lang="ru-RU" dirty="0">
                <a:solidFill>
                  <a:schemeClr val="accent1">
                    <a:lumMod val="40000"/>
                    <a:lumOff val="60000"/>
                  </a:schemeClr>
                </a:solidFill>
              </a:rPr>
              <a:t>Зографско Јеванђеље (лат. Codex Zographensis) је старословенски рукопис Јеванђеља писан на глагољици. Потиче из друге половине 10. или почетка 11. </a:t>
            </a:r>
            <a:r>
              <a:rPr lang="ru-RU" dirty="0">
                <a:solidFill>
                  <a:schemeClr val="accent1">
                    <a:lumMod val="40000"/>
                    <a:lumOff val="60000"/>
                  </a:schemeClr>
                </a:solidFill>
              </a:rPr>
              <a:t>века. </a:t>
            </a:r>
            <a:endParaRPr lang="ru-RU" dirty="0" smtClean="0">
              <a:solidFill>
                <a:schemeClr val="accent1">
                  <a:lumMod val="40000"/>
                  <a:lumOff val="60000"/>
                </a:schemeClr>
              </a:solidFill>
            </a:endParaRPr>
          </a:p>
          <a:p>
            <a:endParaRPr lang="ru-RU" dirty="0">
              <a:solidFill>
                <a:schemeClr val="accent1">
                  <a:lumMod val="40000"/>
                  <a:lumOff val="60000"/>
                </a:schemeClr>
              </a:solidFill>
            </a:endParaRPr>
          </a:p>
          <a:p>
            <a:r>
              <a:rPr lang="ru-RU" dirty="0" smtClean="0">
                <a:solidFill>
                  <a:schemeClr val="accent1">
                    <a:lumMod val="40000"/>
                    <a:lumOff val="60000"/>
                  </a:schemeClr>
                </a:solidFill>
              </a:rPr>
              <a:t>Писано </a:t>
            </a:r>
            <a:r>
              <a:rPr lang="ru-RU" dirty="0">
                <a:solidFill>
                  <a:schemeClr val="accent1">
                    <a:lumMod val="40000"/>
                    <a:lumOff val="60000"/>
                  </a:schemeClr>
                </a:solidFill>
              </a:rPr>
              <a:t>је негде у Македонији, а пронађено је 1843. </a:t>
            </a:r>
            <a:r>
              <a:rPr lang="ru-RU" dirty="0">
                <a:solidFill>
                  <a:schemeClr val="accent1">
                    <a:lumMod val="40000"/>
                    <a:lumOff val="60000"/>
                  </a:schemeClr>
                </a:solidFill>
              </a:rPr>
              <a:t>године у манастиру Зограф на Светој гори. Сачувано је 303 листа пергамента.</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dex_Marianus,_fol_36r.jpg"/>
          <p:cNvPicPr>
            <a:picLocks noChangeAspect="1"/>
          </p:cNvPicPr>
          <p:nvPr/>
        </p:nvPicPr>
        <p:blipFill>
          <a:blip r:embed="rId2"/>
          <a:stretch>
            <a:fillRect/>
          </a:stretch>
        </p:blipFill>
        <p:spPr>
          <a:xfrm>
            <a:off x="500034" y="428604"/>
            <a:ext cx="4572000" cy="6010275"/>
          </a:xfrm>
          <a:prstGeom prst="rect">
            <a:avLst/>
          </a:prstGeom>
          <a:ln>
            <a:noFill/>
          </a:ln>
          <a:effectLst>
            <a:softEdge rad="112500"/>
          </a:effectLst>
        </p:spPr>
      </p:pic>
      <p:sp>
        <p:nvSpPr>
          <p:cNvPr id="4" name="TextBox 3"/>
          <p:cNvSpPr txBox="1"/>
          <p:nvPr/>
        </p:nvSpPr>
        <p:spPr>
          <a:xfrm>
            <a:off x="5286380" y="1071546"/>
            <a:ext cx="3500462" cy="4247317"/>
          </a:xfrm>
          <a:prstGeom prst="rect">
            <a:avLst/>
          </a:prstGeom>
          <a:noFill/>
        </p:spPr>
        <p:txBody>
          <a:bodyPr wrap="square" rtlCol="0">
            <a:spAutoFit/>
          </a:bodyPr>
          <a:lstStyle/>
          <a:p>
            <a:r>
              <a:rPr lang="ru-RU" dirty="0">
                <a:solidFill>
                  <a:schemeClr val="accent1">
                    <a:lumMod val="40000"/>
                    <a:lumOff val="60000"/>
                  </a:schemeClr>
                </a:solidFill>
              </a:rPr>
              <a:t>Маријинско или Маријино јеванђеље представља најстарији сачувани споменик писан старословенским језиком у коме се јављају црте српског народног језика </a:t>
            </a:r>
            <a:r>
              <a:rPr lang="ru-RU" dirty="0" smtClean="0">
                <a:solidFill>
                  <a:schemeClr val="accent1">
                    <a:lumMod val="40000"/>
                    <a:lumOff val="60000"/>
                  </a:schemeClr>
                </a:solidFill>
              </a:rPr>
              <a:t>(под </a:t>
            </a:r>
            <a:r>
              <a:rPr lang="ru-RU" dirty="0">
                <a:solidFill>
                  <a:schemeClr val="accent1">
                    <a:lumMod val="40000"/>
                    <a:lumOff val="60000"/>
                  </a:schemeClr>
                </a:solidFill>
              </a:rPr>
              <a:t>чијим утицајем ће се касније развити и српска редакција старословенског </a:t>
            </a:r>
            <a:r>
              <a:rPr lang="ru-RU" dirty="0" smtClean="0">
                <a:solidFill>
                  <a:schemeClr val="accent1">
                    <a:lumMod val="40000"/>
                    <a:lumOff val="60000"/>
                  </a:schemeClr>
                </a:solidFill>
              </a:rPr>
              <a:t>језика). </a:t>
            </a:r>
          </a:p>
          <a:p>
            <a:r>
              <a:rPr lang="ru-RU" dirty="0" smtClean="0">
                <a:solidFill>
                  <a:schemeClr val="accent1">
                    <a:lumMod val="40000"/>
                    <a:lumOff val="60000"/>
                  </a:schemeClr>
                </a:solidFill>
              </a:rPr>
              <a:t>Писано </a:t>
            </a:r>
            <a:r>
              <a:rPr lang="ru-RU" dirty="0">
                <a:solidFill>
                  <a:schemeClr val="accent1">
                    <a:lumMod val="40000"/>
                    <a:lumOff val="60000"/>
                  </a:schemeClr>
                </a:solidFill>
              </a:rPr>
              <a:t>је глагољицом на 174 листова, а </a:t>
            </a:r>
            <a:r>
              <a:rPr lang="ru-RU" dirty="0" smtClean="0">
                <a:solidFill>
                  <a:schemeClr val="accent1">
                    <a:lumMod val="40000"/>
                    <a:lumOff val="60000"/>
                  </a:schemeClr>
                </a:solidFill>
              </a:rPr>
              <a:t>сматра </a:t>
            </a:r>
            <a:r>
              <a:rPr lang="ru-RU" dirty="0">
                <a:solidFill>
                  <a:schemeClr val="accent1">
                    <a:lumMod val="40000"/>
                    <a:lumOff val="60000"/>
                  </a:schemeClr>
                </a:solidFill>
              </a:rPr>
              <a:t>се да је настало </a:t>
            </a:r>
            <a:r>
              <a:rPr lang="ru-RU" dirty="0" smtClean="0">
                <a:solidFill>
                  <a:schemeClr val="accent1">
                    <a:lumMod val="40000"/>
                    <a:lumOff val="60000"/>
                  </a:schemeClr>
                </a:solidFill>
              </a:rPr>
              <a:t>почетком </a:t>
            </a:r>
            <a:r>
              <a:rPr lang="ru-RU" dirty="0">
                <a:solidFill>
                  <a:schemeClr val="accent1">
                    <a:lumMod val="40000"/>
                    <a:lumOff val="60000"/>
                  </a:schemeClr>
                </a:solidFill>
              </a:rPr>
              <a:t>XI века на српском </a:t>
            </a:r>
            <a:r>
              <a:rPr lang="ru-RU" dirty="0" smtClean="0">
                <a:solidFill>
                  <a:schemeClr val="accent1">
                    <a:lumMod val="40000"/>
                    <a:lumOff val="60000"/>
                  </a:schemeClr>
                </a:solidFill>
              </a:rPr>
              <a:t>подручју</a:t>
            </a:r>
            <a:r>
              <a:rPr lang="ru-RU" dirty="0">
                <a:solidFill>
                  <a:schemeClr val="accent1">
                    <a:lumMod val="40000"/>
                    <a:lumOff val="60000"/>
                  </a:schemeClr>
                </a:solidFill>
              </a:rPr>
              <a:t>.</a:t>
            </a:r>
            <a:endParaRPr lang="en-US" dirty="0">
              <a:solidFill>
                <a:schemeClr val="accent1">
                  <a:lumMod val="40000"/>
                  <a:lumOff val="6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arly_cyrillic_alphabet_without_explenation.png"/>
          <p:cNvPicPr>
            <a:picLocks noChangeAspect="1"/>
          </p:cNvPicPr>
          <p:nvPr/>
        </p:nvPicPr>
        <p:blipFill>
          <a:blip r:embed="rId2"/>
          <a:stretch>
            <a:fillRect/>
          </a:stretch>
        </p:blipFill>
        <p:spPr>
          <a:xfrm>
            <a:off x="1071538" y="857232"/>
            <a:ext cx="7049399" cy="2676382"/>
          </a:xfrm>
          <a:prstGeom prst="rect">
            <a:avLst/>
          </a:prstGeom>
          <a:ln>
            <a:noFill/>
          </a:ln>
          <a:effectLst>
            <a:softEdge rad="112500"/>
          </a:effectLst>
        </p:spPr>
      </p:pic>
      <p:sp>
        <p:nvSpPr>
          <p:cNvPr id="4" name="TextBox 3"/>
          <p:cNvSpPr txBox="1"/>
          <p:nvPr/>
        </p:nvSpPr>
        <p:spPr>
          <a:xfrm>
            <a:off x="928662" y="4000504"/>
            <a:ext cx="7143800" cy="2308324"/>
          </a:xfrm>
          <a:prstGeom prst="rect">
            <a:avLst/>
          </a:prstGeom>
          <a:noFill/>
        </p:spPr>
        <p:txBody>
          <a:bodyPr wrap="square" rtlCol="0">
            <a:spAutoFit/>
          </a:bodyPr>
          <a:lstStyle/>
          <a:p>
            <a:endParaRPr lang="ru-RU" dirty="0" smtClean="0"/>
          </a:p>
          <a:p>
            <a:r>
              <a:rPr lang="ru-RU" dirty="0" smtClean="0"/>
              <a:t>ЋИРИЛИЦА је друго словенско писмо настало крајем </a:t>
            </a:r>
            <a:r>
              <a:rPr lang="en-US" dirty="0" smtClean="0"/>
              <a:t>I</a:t>
            </a:r>
            <a:r>
              <a:rPr lang="ru-RU" dirty="0" smtClean="0"/>
              <a:t>X и почетком X века по угледу на грчко писмо. Њен творац није познат, али се претпоставља да је то био један од ученика Ћирила и Методија (</a:t>
            </a:r>
            <a:r>
              <a:rPr lang="ru-RU" dirty="0" smtClean="0">
                <a:solidFill>
                  <a:schemeClr val="accent1">
                    <a:lumMod val="40000"/>
                    <a:lumOff val="60000"/>
                  </a:schemeClr>
                </a:solidFill>
              </a:rPr>
              <a:t>Климент Охридски</a:t>
            </a:r>
            <a:r>
              <a:rPr lang="ru-RU" dirty="0" smtClean="0"/>
              <a:t>) и да је настала у Македонији.</a:t>
            </a:r>
          </a:p>
          <a:p>
            <a:endParaRPr lang="ru-RU" dirty="0" smtClean="0"/>
          </a:p>
          <a:p>
            <a:endParaRPr lang="ru-RU"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29256" y="571480"/>
            <a:ext cx="3357586" cy="5355312"/>
          </a:xfrm>
          <a:prstGeom prst="rect">
            <a:avLst/>
          </a:prstGeom>
          <a:noFill/>
        </p:spPr>
        <p:txBody>
          <a:bodyPr wrap="square" rtlCol="0">
            <a:spAutoFit/>
          </a:bodyPr>
          <a:lstStyle/>
          <a:p>
            <a:r>
              <a:rPr lang="ru-RU" dirty="0" smtClean="0"/>
              <a:t>У X веку у Македонији </a:t>
            </a:r>
            <a:r>
              <a:rPr lang="ru-RU" dirty="0" smtClean="0">
                <a:solidFill>
                  <a:schemeClr val="accent1">
                    <a:lumMod val="40000"/>
                    <a:lumOff val="60000"/>
                  </a:schemeClr>
                </a:solidFill>
              </a:rPr>
              <a:t>Црноризац Храбар </a:t>
            </a:r>
            <a:r>
              <a:rPr lang="ru-RU" dirty="0" smtClean="0"/>
              <a:t>пише драгоцено научно дело под називом </a:t>
            </a:r>
            <a:r>
              <a:rPr lang="ru-RU" dirty="0" smtClean="0">
                <a:solidFill>
                  <a:schemeClr val="accent1">
                    <a:lumMod val="40000"/>
                    <a:lumOff val="60000"/>
                  </a:schemeClr>
                </a:solidFill>
              </a:rPr>
              <a:t>Слово о писменима </a:t>
            </a:r>
            <a:r>
              <a:rPr lang="ru-RU" dirty="0" smtClean="0"/>
              <a:t>у коме се расправља о вредности словенског језика и писма. До тада се веровало да постоје само три света језика: латински, грчки и хебрејски, а Храбар је успео да одбрани вредност и значај словенског језика и да обелодани вредне податке о словенској мисији солунске браће Ћирила и Методија. </a:t>
            </a:r>
            <a:endParaRPr lang="en-US" dirty="0" smtClean="0"/>
          </a:p>
          <a:p>
            <a:endParaRPr lang="en-US" dirty="0"/>
          </a:p>
        </p:txBody>
      </p:sp>
      <p:pic>
        <p:nvPicPr>
          <p:cNvPr id="3" name="Picture 2" descr="Hrabar-On-letters-L40.jpg"/>
          <p:cNvPicPr>
            <a:picLocks noChangeAspect="1"/>
          </p:cNvPicPr>
          <p:nvPr/>
        </p:nvPicPr>
        <p:blipFill>
          <a:blip r:embed="rId2"/>
          <a:stretch>
            <a:fillRect/>
          </a:stretch>
        </p:blipFill>
        <p:spPr>
          <a:xfrm>
            <a:off x="928662" y="142852"/>
            <a:ext cx="3657169" cy="650083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epkin1903Sava142ob.jpg"/>
          <p:cNvPicPr>
            <a:picLocks noChangeAspect="1"/>
          </p:cNvPicPr>
          <p:nvPr/>
        </p:nvPicPr>
        <p:blipFill>
          <a:blip r:embed="rId2"/>
          <a:stretch>
            <a:fillRect/>
          </a:stretch>
        </p:blipFill>
        <p:spPr>
          <a:xfrm>
            <a:off x="142844" y="214290"/>
            <a:ext cx="4958920" cy="6500834"/>
          </a:xfrm>
          <a:prstGeom prst="rect">
            <a:avLst/>
          </a:prstGeom>
          <a:ln>
            <a:noFill/>
          </a:ln>
          <a:effectLst>
            <a:softEdge rad="112500"/>
          </a:effectLst>
        </p:spPr>
      </p:pic>
      <p:sp>
        <p:nvSpPr>
          <p:cNvPr id="3" name="TextBox 2"/>
          <p:cNvSpPr txBox="1"/>
          <p:nvPr/>
        </p:nvSpPr>
        <p:spPr>
          <a:xfrm>
            <a:off x="5286380" y="785794"/>
            <a:ext cx="3571900" cy="3416320"/>
          </a:xfrm>
          <a:prstGeom prst="rect">
            <a:avLst/>
          </a:prstGeom>
          <a:noFill/>
        </p:spPr>
        <p:txBody>
          <a:bodyPr wrap="square" rtlCol="0">
            <a:spAutoFit/>
          </a:bodyPr>
          <a:lstStyle/>
          <a:p>
            <a:endParaRPr lang="ru-RU" dirty="0" smtClean="0"/>
          </a:p>
          <a:p>
            <a:endParaRPr lang="ru-RU" dirty="0" smtClean="0"/>
          </a:p>
          <a:p>
            <a:r>
              <a:rPr lang="ru-RU" dirty="0" smtClean="0">
                <a:solidFill>
                  <a:schemeClr val="accent1">
                    <a:lumMod val="40000"/>
                    <a:lumOff val="60000"/>
                  </a:schemeClr>
                </a:solidFill>
              </a:rPr>
              <a:t>Савина књига </a:t>
            </a:r>
            <a:r>
              <a:rPr lang="ru-RU" dirty="0" smtClean="0"/>
              <a:t>је ћирилични старословенски рукопис из XI века. Рукопис је украшен орнаментима и представља препис Светог писма.</a:t>
            </a:r>
          </a:p>
          <a:p>
            <a:endParaRPr lang="ru-RU" dirty="0" smtClean="0"/>
          </a:p>
          <a:p>
            <a:r>
              <a:rPr lang="ru-RU" dirty="0" smtClean="0"/>
              <a:t>Назив је добио по његовом аутору свештенику Сави, који је оставио своје записе на маргинама.</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dirty="0" smtClean="0"/>
              <a:t>Српскословенски језик</a:t>
            </a:r>
            <a:endParaRPr lang="en-US" dirty="0"/>
          </a:p>
        </p:txBody>
      </p:sp>
      <p:sp>
        <p:nvSpPr>
          <p:cNvPr id="3" name="Subtitle 2"/>
          <p:cNvSpPr>
            <a:spLocks noGrp="1"/>
          </p:cNvSpPr>
          <p:nvPr>
            <p:ph type="subTitle" idx="1"/>
          </p:nvPr>
        </p:nvSpPr>
        <p:spPr/>
        <p:txBody>
          <a:bodyPr/>
          <a:lstStyle/>
          <a:p>
            <a:r>
              <a:rPr lang="sr-Cyrl-RS" dirty="0" smtClean="0"/>
              <a:t>Развој књижевног језика од </a:t>
            </a:r>
            <a:r>
              <a:rPr lang="en-US" dirty="0" smtClean="0"/>
              <a:t>XII</a:t>
            </a:r>
            <a:r>
              <a:rPr lang="sr-Cyrl-RS" dirty="0" smtClean="0"/>
              <a:t> до </a:t>
            </a:r>
            <a:r>
              <a:rPr lang="en-US" dirty="0" smtClean="0"/>
              <a:t>XVIII</a:t>
            </a:r>
            <a:r>
              <a:rPr lang="sr-Cyrl-RS" dirty="0" smtClean="0"/>
              <a:t> века</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71480"/>
            <a:ext cx="7215238" cy="4524315"/>
          </a:xfrm>
          <a:prstGeom prst="rect">
            <a:avLst/>
          </a:prstGeom>
          <a:noFill/>
        </p:spPr>
        <p:txBody>
          <a:bodyPr wrap="square" rtlCol="0">
            <a:spAutoFit/>
          </a:bodyPr>
          <a:lstStyle/>
          <a:p>
            <a:r>
              <a:rPr lang="ru-RU" dirty="0" smtClean="0"/>
              <a:t>Значај X</a:t>
            </a:r>
            <a:r>
              <a:rPr lang="en-US" dirty="0" smtClean="0"/>
              <a:t>II</a:t>
            </a:r>
            <a:r>
              <a:rPr lang="ru-RU" dirty="0" smtClean="0"/>
              <a:t> века за развој језика био је у појавама </a:t>
            </a:r>
            <a:r>
              <a:rPr lang="ru-RU" dirty="0" smtClean="0">
                <a:solidFill>
                  <a:schemeClr val="accent1">
                    <a:lumMod val="40000"/>
                    <a:lumOff val="60000"/>
                  </a:schemeClr>
                </a:solidFill>
              </a:rPr>
              <a:t>редакција </a:t>
            </a:r>
            <a:r>
              <a:rPr lang="ru-RU" dirty="0" smtClean="0"/>
              <a:t>или </a:t>
            </a:r>
            <a:r>
              <a:rPr lang="ru-RU" dirty="0" smtClean="0">
                <a:solidFill>
                  <a:schemeClr val="accent1">
                    <a:lumMod val="40000"/>
                    <a:lumOff val="60000"/>
                  </a:schemeClr>
                </a:solidFill>
              </a:rPr>
              <a:t>рецензија словенског језика</a:t>
            </a:r>
            <a:r>
              <a:rPr lang="ru-RU" dirty="0" smtClean="0"/>
              <a:t>, које су заправо значиле уношење елемената народног језика (фонетских, морфолошких, лексичких) у старословенски језик. Те редакције су нарочито биле присутне у делима световног карактера, као што су писма, повеље, закони. </a:t>
            </a:r>
          </a:p>
          <a:p>
            <a:endParaRPr lang="ru-RU" dirty="0"/>
          </a:p>
          <a:p>
            <a:r>
              <a:rPr lang="ru-RU" dirty="0" smtClean="0"/>
              <a:t>Таквом једном редакцијом настаје и </a:t>
            </a:r>
            <a:r>
              <a:rPr lang="ru-RU" dirty="0" smtClean="0">
                <a:solidFill>
                  <a:schemeClr val="accent1">
                    <a:lumMod val="40000"/>
                    <a:lumOff val="60000"/>
                  </a:schemeClr>
                </a:solidFill>
              </a:rPr>
              <a:t>СРПСКОСЛОВЕНСКИ ЈЕЗИК</a:t>
            </a:r>
            <a:r>
              <a:rPr lang="ru-RU" dirty="0" smtClean="0"/>
              <a:t>, односно </a:t>
            </a:r>
            <a:r>
              <a:rPr lang="ru-RU" dirty="0" smtClean="0">
                <a:solidFill>
                  <a:schemeClr val="accent1">
                    <a:lumMod val="40000"/>
                    <a:lumOff val="60000"/>
                  </a:schemeClr>
                </a:solidFill>
              </a:rPr>
              <a:t>српска редакција старословенског језика </a:t>
            </a:r>
            <a:r>
              <a:rPr lang="ru-RU" dirty="0" smtClean="0"/>
              <a:t>или </a:t>
            </a:r>
            <a:r>
              <a:rPr lang="ru-RU" dirty="0" smtClean="0">
                <a:solidFill>
                  <a:schemeClr val="accent1">
                    <a:lumMod val="40000"/>
                    <a:lumOff val="60000"/>
                  </a:schemeClr>
                </a:solidFill>
              </a:rPr>
              <a:t>црквенословенски језик</a:t>
            </a:r>
            <a:r>
              <a:rPr lang="ru-RU" dirty="0" smtClean="0"/>
              <a:t>.</a:t>
            </a:r>
          </a:p>
          <a:p>
            <a:endParaRPr lang="ru-RU" dirty="0" smtClean="0"/>
          </a:p>
          <a:p>
            <a:endParaRPr lang="ru-RU" dirty="0"/>
          </a:p>
          <a:p>
            <a:r>
              <a:rPr lang="ru-RU" dirty="0" smtClean="0"/>
              <a:t>Година 1180. значајна је због настанка најважнијег споменика српске културе писан српскословенским језиком и ћириличним писмом, а то дело се назива </a:t>
            </a:r>
            <a:r>
              <a:rPr lang="ru-RU" dirty="0" smtClean="0">
                <a:solidFill>
                  <a:schemeClr val="accent1">
                    <a:lumMod val="40000"/>
                    <a:lumOff val="60000"/>
                  </a:schemeClr>
                </a:solidFill>
              </a:rPr>
              <a:t>Мирослављево јеванђеље</a:t>
            </a:r>
            <a:r>
              <a:rPr lang="ru-RU" dirty="0" smtClean="0"/>
              <a: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roslavljevo.jpg"/>
          <p:cNvPicPr>
            <a:picLocks noChangeAspect="1"/>
          </p:cNvPicPr>
          <p:nvPr/>
        </p:nvPicPr>
        <p:blipFill>
          <a:blip r:embed="rId2"/>
          <a:stretch>
            <a:fillRect/>
          </a:stretch>
        </p:blipFill>
        <p:spPr>
          <a:xfrm>
            <a:off x="357158" y="428604"/>
            <a:ext cx="8412507" cy="4381514"/>
          </a:xfrm>
          <a:prstGeom prst="rect">
            <a:avLst/>
          </a:prstGeom>
          <a:ln>
            <a:noFill/>
          </a:ln>
          <a:effectLst>
            <a:softEdge rad="112500"/>
          </a:effectLst>
        </p:spPr>
      </p:pic>
      <p:sp>
        <p:nvSpPr>
          <p:cNvPr id="3" name="TextBox 2"/>
          <p:cNvSpPr txBox="1"/>
          <p:nvPr/>
        </p:nvSpPr>
        <p:spPr>
          <a:xfrm>
            <a:off x="1571604" y="5143512"/>
            <a:ext cx="5786478" cy="1200329"/>
          </a:xfrm>
          <a:prstGeom prst="rect">
            <a:avLst/>
          </a:prstGeom>
          <a:noFill/>
        </p:spPr>
        <p:txBody>
          <a:bodyPr wrap="square" rtlCol="0">
            <a:spAutoFit/>
          </a:bodyPr>
          <a:lstStyle/>
          <a:p>
            <a:r>
              <a:rPr lang="ru-RU" dirty="0" smtClean="0">
                <a:solidFill>
                  <a:schemeClr val="accent1">
                    <a:lumMod val="40000"/>
                    <a:lumOff val="60000"/>
                  </a:schemeClr>
                </a:solidFill>
              </a:rPr>
              <a:t>Мирослављево јеванђеље </a:t>
            </a:r>
            <a:r>
              <a:rPr lang="ru-RU" dirty="0" smtClean="0"/>
              <a:t>је најзначајнији ћирилични споменик српске и јужнословенске односно српскословенске писмености из 12. века.</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5852" y="500042"/>
            <a:ext cx="6143668" cy="769441"/>
          </a:xfrm>
          <a:prstGeom prst="rect">
            <a:avLst/>
          </a:prstGeom>
          <a:noFill/>
        </p:spPr>
        <p:txBody>
          <a:bodyPr wrap="square" rtlCol="0">
            <a:spAutoFit/>
          </a:bodyPr>
          <a:lstStyle/>
          <a:p>
            <a:pPr algn="ctr"/>
            <a:r>
              <a:rPr lang="sr-Cyrl-RS" sz="4400" dirty="0" smtClean="0"/>
              <a:t>Словенски језици</a:t>
            </a:r>
            <a:endParaRPr lang="en-US" sz="4400" dirty="0"/>
          </a:p>
        </p:txBody>
      </p:sp>
      <p:sp>
        <p:nvSpPr>
          <p:cNvPr id="3" name="TextBox 2"/>
          <p:cNvSpPr txBox="1"/>
          <p:nvPr/>
        </p:nvSpPr>
        <p:spPr>
          <a:xfrm>
            <a:off x="1000100" y="2143116"/>
            <a:ext cx="7500990" cy="3539430"/>
          </a:xfrm>
          <a:prstGeom prst="rect">
            <a:avLst/>
          </a:prstGeom>
          <a:noFill/>
        </p:spPr>
        <p:txBody>
          <a:bodyPr wrap="square" rtlCol="0">
            <a:spAutoFit/>
          </a:bodyPr>
          <a:lstStyle/>
          <a:p>
            <a:r>
              <a:rPr lang="ru-RU" sz="2800" dirty="0" smtClean="0"/>
              <a:t>Словенски језици се деле у три велике групе.</a:t>
            </a:r>
          </a:p>
          <a:p>
            <a:endParaRPr lang="ru-RU" sz="2800" dirty="0" smtClean="0"/>
          </a:p>
          <a:p>
            <a:r>
              <a:rPr lang="ru-RU" sz="2800" dirty="0" smtClean="0"/>
              <a:t>1) Западнословенски језици;</a:t>
            </a:r>
          </a:p>
          <a:p>
            <a:endParaRPr lang="ru-RU" sz="2800" dirty="0" smtClean="0"/>
          </a:p>
          <a:p>
            <a:r>
              <a:rPr lang="ru-RU" sz="2800" dirty="0" smtClean="0"/>
              <a:t>2) Јужнословенски језици;</a:t>
            </a:r>
          </a:p>
          <a:p>
            <a:endParaRPr lang="ru-RU" sz="2800" dirty="0" smtClean="0"/>
          </a:p>
          <a:p>
            <a:r>
              <a:rPr lang="ru-RU" sz="2800" dirty="0" smtClean="0"/>
              <a:t>3) Источнословенски језици.</a:t>
            </a:r>
            <a:endParaRPr lang="ru-RU"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roslav's_Gospel_001.jpg"/>
          <p:cNvPicPr>
            <a:picLocks noChangeAspect="1"/>
          </p:cNvPicPr>
          <p:nvPr/>
        </p:nvPicPr>
        <p:blipFill>
          <a:blip r:embed="rId2" cstate="print"/>
          <a:stretch>
            <a:fillRect/>
          </a:stretch>
        </p:blipFill>
        <p:spPr>
          <a:xfrm>
            <a:off x="214282" y="428604"/>
            <a:ext cx="8786842" cy="5857895"/>
          </a:xfrm>
          <a:prstGeom prst="rect">
            <a:avLst/>
          </a:prstGeom>
          <a:ln>
            <a:noFill/>
          </a:ln>
          <a:effectLst>
            <a:softEdge rad="1125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roslavs_Gospel.jpg"/>
          <p:cNvPicPr>
            <a:picLocks noChangeAspect="1"/>
          </p:cNvPicPr>
          <p:nvPr/>
        </p:nvPicPr>
        <p:blipFill>
          <a:blip r:embed="rId2"/>
          <a:stretch>
            <a:fillRect/>
          </a:stretch>
        </p:blipFill>
        <p:spPr>
          <a:xfrm>
            <a:off x="571472" y="642918"/>
            <a:ext cx="4165600" cy="5486400"/>
          </a:xfrm>
          <a:prstGeom prst="rect">
            <a:avLst/>
          </a:prstGeom>
        </p:spPr>
      </p:pic>
      <p:sp>
        <p:nvSpPr>
          <p:cNvPr id="3" name="TextBox 2"/>
          <p:cNvSpPr txBox="1"/>
          <p:nvPr/>
        </p:nvSpPr>
        <p:spPr>
          <a:xfrm>
            <a:off x="5429256" y="785794"/>
            <a:ext cx="2857520" cy="1477328"/>
          </a:xfrm>
          <a:prstGeom prst="rect">
            <a:avLst/>
          </a:prstGeom>
          <a:noFill/>
        </p:spPr>
        <p:txBody>
          <a:bodyPr wrap="square" rtlCol="0">
            <a:spAutoFit/>
          </a:bodyPr>
          <a:lstStyle/>
          <a:p>
            <a:r>
              <a:rPr lang="sr-Cyrl-RS" dirty="0" smtClean="0"/>
              <a:t>Мирослављево јеванђеље писано је српскословенским језиком, ћириличким писмом.</a:t>
            </a:r>
            <a:endParaRPr lang="en-US" dirty="0"/>
          </a:p>
        </p:txBody>
      </p:sp>
      <p:sp>
        <p:nvSpPr>
          <p:cNvPr id="4" name="TextBox 3"/>
          <p:cNvSpPr txBox="1"/>
          <p:nvPr/>
        </p:nvSpPr>
        <p:spPr>
          <a:xfrm>
            <a:off x="5715008" y="3357563"/>
            <a:ext cx="2786082" cy="2585323"/>
          </a:xfrm>
          <a:prstGeom prst="rect">
            <a:avLst/>
          </a:prstGeom>
          <a:noFill/>
        </p:spPr>
        <p:txBody>
          <a:bodyPr wrap="square" rtlCol="0">
            <a:spAutoFit/>
          </a:bodyPr>
          <a:lstStyle/>
          <a:p>
            <a:r>
              <a:rPr lang="sr-Cyrl-RS" dirty="0" smtClean="0">
                <a:solidFill>
                  <a:schemeClr val="accent1">
                    <a:lumMod val="40000"/>
                    <a:lumOff val="60000"/>
                  </a:schemeClr>
                </a:solidFill>
              </a:rPr>
              <a:t>Унеско га је 2005. године уврстио у своју библиотеку „Памћење света“ чиме је постао д</a:t>
            </a:r>
            <a:r>
              <a:rPr lang="en-US" dirty="0" smtClean="0">
                <a:solidFill>
                  <a:schemeClr val="accent1">
                    <a:lumMod val="40000"/>
                    <a:lumOff val="60000"/>
                  </a:schemeClr>
                </a:solidFill>
              </a:rPr>
              <a:t>e</a:t>
            </a:r>
            <a:r>
              <a:rPr lang="sr-Cyrl-RS" dirty="0" smtClean="0">
                <a:solidFill>
                  <a:schemeClr val="accent1">
                    <a:lumMod val="40000"/>
                    <a:lumOff val="60000"/>
                  </a:schemeClr>
                </a:solidFill>
              </a:rPr>
              <a:t>о 120 највреднијих добара које је створила људска цивилизација.</a:t>
            </a:r>
            <a:endParaRPr lang="en-US" dirty="0">
              <a:solidFill>
                <a:schemeClr val="accent1">
                  <a:lumMod val="40000"/>
                  <a:lumOff val="6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Вуканово евангелие.jpg"/>
          <p:cNvPicPr>
            <a:picLocks noChangeAspect="1"/>
          </p:cNvPicPr>
          <p:nvPr/>
        </p:nvPicPr>
        <p:blipFill>
          <a:blip r:embed="rId2"/>
          <a:stretch>
            <a:fillRect/>
          </a:stretch>
        </p:blipFill>
        <p:spPr>
          <a:xfrm>
            <a:off x="1428728" y="357166"/>
            <a:ext cx="6500858" cy="4098902"/>
          </a:xfrm>
          <a:prstGeom prst="rect">
            <a:avLst/>
          </a:prstGeom>
          <a:ln>
            <a:noFill/>
          </a:ln>
          <a:effectLst>
            <a:softEdge rad="112500"/>
          </a:effectLst>
        </p:spPr>
      </p:pic>
      <p:sp>
        <p:nvSpPr>
          <p:cNvPr id="3" name="TextBox 2"/>
          <p:cNvSpPr txBox="1"/>
          <p:nvPr/>
        </p:nvSpPr>
        <p:spPr>
          <a:xfrm>
            <a:off x="1214414" y="4857760"/>
            <a:ext cx="7072362" cy="1200329"/>
          </a:xfrm>
          <a:prstGeom prst="rect">
            <a:avLst/>
          </a:prstGeom>
          <a:noFill/>
        </p:spPr>
        <p:txBody>
          <a:bodyPr wrap="square" rtlCol="0">
            <a:spAutoFit/>
          </a:bodyPr>
          <a:lstStyle/>
          <a:p>
            <a:r>
              <a:rPr lang="ru-RU" dirty="0" smtClean="0">
                <a:solidFill>
                  <a:schemeClr val="accent1">
                    <a:lumMod val="40000"/>
                    <a:lumOff val="60000"/>
                  </a:schemeClr>
                </a:solidFill>
              </a:rPr>
              <a:t>Вуканово</a:t>
            </a:r>
            <a:r>
              <a:rPr lang="ru-RU" dirty="0" smtClean="0"/>
              <a:t> </a:t>
            </a:r>
            <a:r>
              <a:rPr lang="ru-RU" dirty="0" smtClean="0">
                <a:solidFill>
                  <a:schemeClr val="accent1">
                    <a:lumMod val="40000"/>
                    <a:lumOff val="60000"/>
                  </a:schemeClr>
                </a:solidFill>
              </a:rPr>
              <a:t>јеванђеље</a:t>
            </a:r>
            <a:r>
              <a:rPr lang="ru-RU" dirty="0" smtClean="0"/>
              <a:t> је, уз Мирослављево јеванђеље, најзначајнији споменик српске писмености с краја XII века. Рукопис је настао у пећини, „код града Раса“, последњих година XII века.</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_Dušan,_Manastir_Lesnovo,_XIV_vek,_Makedonija.jpg"/>
          <p:cNvPicPr>
            <a:picLocks noChangeAspect="1"/>
          </p:cNvPicPr>
          <p:nvPr/>
        </p:nvPicPr>
        <p:blipFill>
          <a:blip r:embed="rId2"/>
          <a:stretch>
            <a:fillRect/>
          </a:stretch>
        </p:blipFill>
        <p:spPr>
          <a:xfrm>
            <a:off x="4214810" y="428604"/>
            <a:ext cx="4463991" cy="6124595"/>
          </a:xfrm>
          <a:prstGeom prst="rect">
            <a:avLst/>
          </a:prstGeom>
          <a:ln>
            <a:noFill/>
          </a:ln>
          <a:effectLst>
            <a:softEdge rad="112500"/>
          </a:effectLst>
        </p:spPr>
      </p:pic>
      <p:sp>
        <p:nvSpPr>
          <p:cNvPr id="3" name="TextBox 2"/>
          <p:cNvSpPr txBox="1"/>
          <p:nvPr/>
        </p:nvSpPr>
        <p:spPr>
          <a:xfrm>
            <a:off x="428596" y="642918"/>
            <a:ext cx="3357586" cy="1477328"/>
          </a:xfrm>
          <a:prstGeom prst="rect">
            <a:avLst/>
          </a:prstGeom>
          <a:noFill/>
        </p:spPr>
        <p:txBody>
          <a:bodyPr wrap="square" rtlCol="0">
            <a:spAutoFit/>
          </a:bodyPr>
          <a:lstStyle/>
          <a:p>
            <a:r>
              <a:rPr lang="ru-RU" dirty="0" smtClean="0"/>
              <a:t>У X</a:t>
            </a:r>
            <a:r>
              <a:rPr lang="en-US" dirty="0" smtClean="0"/>
              <a:t>IV</a:t>
            </a:r>
            <a:r>
              <a:rPr lang="ru-RU" dirty="0" smtClean="0"/>
              <a:t> веку настао је </a:t>
            </a:r>
            <a:r>
              <a:rPr lang="ru-RU" dirty="0" smtClean="0">
                <a:solidFill>
                  <a:schemeClr val="accent1">
                    <a:lumMod val="40000"/>
                    <a:lumOff val="60000"/>
                  </a:schemeClr>
                </a:solidFill>
              </a:rPr>
              <a:t>Законик цара Душана</a:t>
            </a:r>
            <a:r>
              <a:rPr lang="ru-RU" dirty="0" smtClean="0"/>
              <a:t>, писан писан ћирилицом, на народном, старосрпском језику.</a:t>
            </a:r>
            <a:endParaRPr lang="en-US" dirty="0"/>
          </a:p>
        </p:txBody>
      </p:sp>
      <p:sp>
        <p:nvSpPr>
          <p:cNvPr id="5" name="TextBox 4"/>
          <p:cNvSpPr txBox="1"/>
          <p:nvPr/>
        </p:nvSpPr>
        <p:spPr>
          <a:xfrm>
            <a:off x="357158" y="3071810"/>
            <a:ext cx="3714776" cy="2862322"/>
          </a:xfrm>
          <a:prstGeom prst="rect">
            <a:avLst/>
          </a:prstGeom>
          <a:noFill/>
        </p:spPr>
        <p:txBody>
          <a:bodyPr wrap="square" rtlCol="0">
            <a:spAutoFit/>
          </a:bodyPr>
          <a:lstStyle/>
          <a:p>
            <a:r>
              <a:rPr lang="sr-Cyrl-RS" dirty="0" smtClean="0"/>
              <a:t>Оригинал Душановог законика није сачуван, али постоји преко 20 преписа. Најстарији препис (вероватно најближи оригиналу) потиче из Струге (14. век). После њега следи препис из Призрена (15. век), који је најпознатији. </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usanov_zakonik_knjiga prizrenski prepis.jpg"/>
          <p:cNvPicPr>
            <a:picLocks noChangeAspect="1"/>
          </p:cNvPicPr>
          <p:nvPr/>
        </p:nvPicPr>
        <p:blipFill>
          <a:blip r:embed="rId2"/>
          <a:stretch>
            <a:fillRect/>
          </a:stretch>
        </p:blipFill>
        <p:spPr>
          <a:xfrm>
            <a:off x="357158" y="714356"/>
            <a:ext cx="8272746" cy="5500726"/>
          </a:xfrm>
          <a:prstGeom prst="rect">
            <a:avLst/>
          </a:prstGeom>
          <a:ln>
            <a:noFill/>
          </a:ln>
          <a:effectLst>
            <a:softEdge rad="11250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usanov zakonik.jpg"/>
          <p:cNvPicPr>
            <a:picLocks noChangeAspect="1"/>
          </p:cNvPicPr>
          <p:nvPr/>
        </p:nvPicPr>
        <p:blipFill>
          <a:blip r:embed="rId2"/>
          <a:stretch>
            <a:fillRect/>
          </a:stretch>
        </p:blipFill>
        <p:spPr>
          <a:xfrm>
            <a:off x="2071670" y="571480"/>
            <a:ext cx="4838200" cy="5643602"/>
          </a:xfrm>
          <a:prstGeom prst="rect">
            <a:avLst/>
          </a:prstGeom>
          <a:ln>
            <a:noFill/>
          </a:ln>
          <a:effectLst>
            <a:softEdge rad="11250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714356"/>
            <a:ext cx="7786742" cy="5078313"/>
          </a:xfrm>
          <a:prstGeom prst="rect">
            <a:avLst/>
          </a:prstGeom>
          <a:noFill/>
        </p:spPr>
        <p:txBody>
          <a:bodyPr wrap="square" rtlCol="0">
            <a:spAutoFit/>
          </a:bodyPr>
          <a:lstStyle/>
          <a:p>
            <a:r>
              <a:rPr lang="ru-RU" dirty="0" smtClean="0"/>
              <a:t>Најездом Турака у XV веку и падом српских средњовековних држава под турску власт прекинут је културни развој Срба и развој српскословенског језика. Од тада је књижевно стваралаштво било скоро сасвим ограничено на црквене потребе. </a:t>
            </a:r>
          </a:p>
          <a:p>
            <a:r>
              <a:rPr lang="ru-RU" dirty="0" smtClean="0"/>
              <a:t>Бежећи од Турака 1690. године (Велике сеобе Срба), Срби су у великом броју, предвођени патријархом Арсенијем Чарнојевићем, населили територију тадашње јужне Угарске (Војводина, јужна Мађарска). Ту су настајали центри српске културе који ће допринети препороду српског језика и читаве културе. Тако у XVIII веку почињу да се отварају прве школе и да се јављају први аутори који пишу књижевна дела.</a:t>
            </a:r>
          </a:p>
          <a:p>
            <a:endParaRPr lang="ru-RU" dirty="0" smtClean="0"/>
          </a:p>
          <a:p>
            <a:r>
              <a:rPr lang="ru-RU" dirty="0" smtClean="0"/>
              <a:t>Најпознатији писци из тог доба су </a:t>
            </a:r>
            <a:r>
              <a:rPr lang="ru-RU" dirty="0" smtClean="0">
                <a:solidFill>
                  <a:schemeClr val="accent1">
                    <a:lumMod val="40000"/>
                    <a:lumOff val="60000"/>
                  </a:schemeClr>
                </a:solidFill>
              </a:rPr>
              <a:t>Гаврил Стефановић Венцловић</a:t>
            </a:r>
            <a:r>
              <a:rPr lang="ru-RU" dirty="0" smtClean="0"/>
              <a:t>, </a:t>
            </a:r>
            <a:r>
              <a:rPr lang="ru-RU" dirty="0" smtClean="0">
                <a:solidFill>
                  <a:schemeClr val="accent1">
                    <a:lumMod val="40000"/>
                    <a:lumOff val="60000"/>
                  </a:schemeClr>
                </a:solidFill>
              </a:rPr>
              <a:t>Јован Рајић </a:t>
            </a:r>
            <a:r>
              <a:rPr lang="ru-RU" dirty="0" smtClean="0"/>
              <a:t>и </a:t>
            </a:r>
            <a:r>
              <a:rPr lang="ru-RU" dirty="0" smtClean="0">
                <a:solidFill>
                  <a:schemeClr val="accent1">
                    <a:lumMod val="40000"/>
                    <a:lumOff val="60000"/>
                  </a:schemeClr>
                </a:solidFill>
              </a:rPr>
              <a:t>Захарија Орфелин</a:t>
            </a:r>
            <a:r>
              <a:rPr lang="ru-RU" dirty="0" smtClean="0"/>
              <a:t>. Народни језик је почео све више да продире у књижевност потискујући црквенословенски који је, у великој мери, био неразумљив широким народним масама.</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dirty="0" smtClean="0"/>
              <a:t>Језичка слика у </a:t>
            </a:r>
            <a:r>
              <a:rPr lang="en-US" dirty="0" smtClean="0"/>
              <a:t>XVIII</a:t>
            </a:r>
            <a:r>
              <a:rPr lang="sr-Cyrl-RS" dirty="0" smtClean="0"/>
              <a:t> веку</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500042"/>
            <a:ext cx="7572428" cy="1754326"/>
          </a:xfrm>
          <a:prstGeom prst="rect">
            <a:avLst/>
          </a:prstGeom>
          <a:noFill/>
        </p:spPr>
        <p:txBody>
          <a:bodyPr wrap="square" rtlCol="0">
            <a:spAutoFit/>
          </a:bodyPr>
          <a:lstStyle/>
          <a:p>
            <a:r>
              <a:rPr lang="ru-RU" dirty="0" smtClean="0"/>
              <a:t>У X</a:t>
            </a:r>
            <a:r>
              <a:rPr lang="en-US" dirty="0" smtClean="0"/>
              <a:t>VIII</a:t>
            </a:r>
            <a:r>
              <a:rPr lang="sr-Cyrl-RS" dirty="0" smtClean="0"/>
              <a:t> </a:t>
            </a:r>
            <a:r>
              <a:rPr lang="ru-RU" dirty="0" smtClean="0"/>
              <a:t>веку, тачније 1726. и 1733. на молбу српског патријарха, међу Србе у Угарској стижу руски учитељи </a:t>
            </a:r>
            <a:r>
              <a:rPr lang="ru-RU" dirty="0" smtClean="0">
                <a:solidFill>
                  <a:schemeClr val="accent1">
                    <a:lumMod val="40000"/>
                    <a:lumOff val="60000"/>
                  </a:schemeClr>
                </a:solidFill>
              </a:rPr>
              <a:t>Максим Суворов </a:t>
            </a:r>
            <a:r>
              <a:rPr lang="ru-RU" dirty="0" smtClean="0"/>
              <a:t>и </a:t>
            </a:r>
            <a:r>
              <a:rPr lang="ru-RU" dirty="0" smtClean="0">
                <a:solidFill>
                  <a:schemeClr val="accent1">
                    <a:lumMod val="40000"/>
                    <a:lumOff val="60000"/>
                  </a:schemeClr>
                </a:solidFill>
              </a:rPr>
              <a:t>Емануел Козачински </a:t>
            </a:r>
            <a:r>
              <a:rPr lang="ru-RU" dirty="0" smtClean="0"/>
              <a:t>и отварају Славјанску и Латинску школу. Суворов и Козачински са собом носе уџбенике и књиге на </a:t>
            </a:r>
            <a:r>
              <a:rPr lang="ru-RU" dirty="0" smtClean="0">
                <a:solidFill>
                  <a:schemeClr val="accent1">
                    <a:lumMod val="40000"/>
                    <a:lumOff val="60000"/>
                  </a:schemeClr>
                </a:solidFill>
              </a:rPr>
              <a:t>РУСКОСЛОВЕНСКОМ ЈЕЗИКУ</a:t>
            </a:r>
            <a:r>
              <a:rPr lang="ru-RU" dirty="0" smtClean="0"/>
              <a:t> који Срби прихватају и уче, а касније га мешају са српским народним језиком.</a:t>
            </a:r>
            <a:endParaRPr lang="en-US" dirty="0"/>
          </a:p>
        </p:txBody>
      </p:sp>
      <p:sp>
        <p:nvSpPr>
          <p:cNvPr id="4" name="TextBox 3"/>
          <p:cNvSpPr txBox="1"/>
          <p:nvPr/>
        </p:nvSpPr>
        <p:spPr>
          <a:xfrm>
            <a:off x="785786" y="3071810"/>
            <a:ext cx="7143800" cy="2862322"/>
          </a:xfrm>
          <a:prstGeom prst="rect">
            <a:avLst/>
          </a:prstGeom>
          <a:noFill/>
        </p:spPr>
        <p:txBody>
          <a:bodyPr wrap="square" rtlCol="0">
            <a:spAutoFit/>
          </a:bodyPr>
          <a:lstStyle/>
          <a:p>
            <a:r>
              <a:rPr lang="ru-RU" dirty="0"/>
              <a:t>Рускословенски језик је био неразумљив обичном свету, знали су га само малобројни људи који су њиме писали књижевна дела. Због тога што је рускословенски био Србима, у суштини, страни језик, многи српски писци почињу да уносе у њега особине српског народног језика. На тај начин, половином XVIII века, настаје један мешовит књижевни језик назван </a:t>
            </a:r>
            <a:r>
              <a:rPr lang="ru-RU" dirty="0" smtClean="0">
                <a:solidFill>
                  <a:schemeClr val="accent1">
                    <a:lumMod val="40000"/>
                    <a:lumOff val="60000"/>
                  </a:schemeClr>
                </a:solidFill>
              </a:rPr>
              <a:t>СЛАВЕНОСРПСКИ ЈЕЗИК</a:t>
            </a:r>
            <a:r>
              <a:rPr lang="ru-RU" dirty="0" smtClean="0"/>
              <a:t>. </a:t>
            </a:r>
            <a:r>
              <a:rPr lang="ru-RU" dirty="0"/>
              <a:t>Тим језиком који се више ослањао на народни, писали су и просветитељски писци с краја XVIII и почетка XIX века, међу којима и истакнути просветитељ Доситеј </a:t>
            </a:r>
            <a:r>
              <a:rPr lang="ru-RU" dirty="0" smtClean="0"/>
              <a:t>Обрадовић.</a:t>
            </a:r>
            <a:r>
              <a:rPr lang="ru-RU" dirty="0"/>
              <a:t> </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86380" y="571480"/>
            <a:ext cx="3429024" cy="5632311"/>
          </a:xfrm>
          <a:prstGeom prst="rect">
            <a:avLst/>
          </a:prstGeom>
          <a:noFill/>
        </p:spPr>
        <p:txBody>
          <a:bodyPr wrap="square" rtlCol="0">
            <a:spAutoFit/>
          </a:bodyPr>
          <a:lstStyle/>
          <a:p>
            <a:r>
              <a:rPr lang="ru-RU" dirty="0" smtClean="0"/>
              <a:t>Први писац који пише славеносрпским језиком јесте Захарија Орфелин и то ће посебно нагласити у свом делу из 1768. године под називом Славјаносерпски магазин. Поред славеносрпског, Орфелин истовремено пише и на народном језику и увиђа потребу да народни језик буде књижевни. Значај народног језика увидели су и Гаврил Стефановић Венцловић (пише на оба језика) и Јован Рајић који је на народном језику написао значајан еп под називом Бој змаја с орлови.</a:t>
            </a:r>
            <a:endParaRPr lang="en-US" dirty="0"/>
          </a:p>
        </p:txBody>
      </p:sp>
      <p:pic>
        <p:nvPicPr>
          <p:cNvPr id="4" name="Picture 3" descr="Slaveno-serbskij_magazin_1768.jpg"/>
          <p:cNvPicPr>
            <a:picLocks noChangeAspect="1"/>
          </p:cNvPicPr>
          <p:nvPr/>
        </p:nvPicPr>
        <p:blipFill>
          <a:blip r:embed="rId2"/>
          <a:stretch>
            <a:fillRect/>
          </a:stretch>
        </p:blipFill>
        <p:spPr>
          <a:xfrm>
            <a:off x="285720" y="285728"/>
            <a:ext cx="4159901" cy="6143668"/>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642918"/>
            <a:ext cx="7358114" cy="3908762"/>
          </a:xfrm>
          <a:prstGeom prst="rect">
            <a:avLst/>
          </a:prstGeom>
          <a:noFill/>
        </p:spPr>
        <p:txBody>
          <a:bodyPr wrap="square" rtlCol="0">
            <a:spAutoFit/>
          </a:bodyPr>
          <a:lstStyle/>
          <a:p>
            <a:r>
              <a:rPr lang="ru-RU" sz="2800" dirty="0" smtClean="0">
                <a:solidFill>
                  <a:schemeClr val="accent2">
                    <a:lumMod val="60000"/>
                    <a:lumOff val="40000"/>
                  </a:schemeClr>
                </a:solidFill>
              </a:rPr>
              <a:t>Западнословенски језици</a:t>
            </a:r>
          </a:p>
          <a:p>
            <a:endParaRPr lang="ru-RU" sz="2000" dirty="0" smtClean="0"/>
          </a:p>
          <a:p>
            <a:r>
              <a:rPr lang="ru-RU" sz="2000" dirty="0" smtClean="0"/>
              <a:t>1. пољски (са словињским и кашупским)</a:t>
            </a:r>
          </a:p>
          <a:p>
            <a:endParaRPr lang="ru-RU" sz="2000" dirty="0" smtClean="0"/>
          </a:p>
          <a:p>
            <a:r>
              <a:rPr lang="ru-RU" sz="2000" dirty="0" smtClean="0"/>
              <a:t>2. чешки</a:t>
            </a:r>
          </a:p>
          <a:p>
            <a:endParaRPr lang="ru-RU" sz="2000" dirty="0" smtClean="0"/>
          </a:p>
          <a:p>
            <a:r>
              <a:rPr lang="ru-RU" sz="2000" dirty="0" smtClean="0"/>
              <a:t>3. словачки</a:t>
            </a:r>
          </a:p>
          <a:p>
            <a:endParaRPr lang="ru-RU" sz="2000" dirty="0" smtClean="0"/>
          </a:p>
          <a:p>
            <a:r>
              <a:rPr lang="ru-RU" sz="2000" dirty="0" smtClean="0"/>
              <a:t>4. лужичкосрпски (дели се на горњолужичкосрпске и доњолужичкосрпске)</a:t>
            </a:r>
          </a:p>
          <a:p>
            <a:endParaRPr lang="ru-RU" sz="2000" dirty="0" smtClean="0"/>
          </a:p>
          <a:p>
            <a:r>
              <a:rPr lang="ru-RU" sz="2000" dirty="0" smtClean="0"/>
              <a:t>5. полапски (изумрли језик из околине Лабе)</a:t>
            </a:r>
            <a:endParaRPr lang="ru-RU"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dirty="0" smtClean="0"/>
              <a:t>Вукова реформа</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29256" y="714356"/>
            <a:ext cx="3429024" cy="4801314"/>
          </a:xfrm>
          <a:prstGeom prst="rect">
            <a:avLst/>
          </a:prstGeom>
          <a:noFill/>
        </p:spPr>
        <p:txBody>
          <a:bodyPr wrap="square" rtlCol="0">
            <a:spAutoFit/>
          </a:bodyPr>
          <a:lstStyle/>
          <a:p>
            <a:r>
              <a:rPr lang="sr-Cyrl-RS" dirty="0" smtClean="0"/>
              <a:t>Вук Стефановић Караџић (1787-1864) значајан је у историји српског језика због реформе језика, залагању да народни језик буде књижевни, као и због писања првих српских граматика и речника. </a:t>
            </a:r>
          </a:p>
          <a:p>
            <a:endParaRPr lang="sr-Cyrl-RS" dirty="0"/>
          </a:p>
          <a:p>
            <a:r>
              <a:rPr lang="sr-Cyrl-RS" dirty="0" smtClean="0"/>
              <a:t>Рад Вука Караџића значајан је и у историји књижевности јер нам је управо његов саклупљачки рад сачувао бројне српске народне песме, приче, загонетке и обичаје.</a:t>
            </a:r>
          </a:p>
          <a:p>
            <a:endParaRPr lang="en-US" dirty="0"/>
          </a:p>
        </p:txBody>
      </p:sp>
      <p:pic>
        <p:nvPicPr>
          <p:cNvPr id="3" name="Picture 2" descr="Vuk.jpg"/>
          <p:cNvPicPr>
            <a:picLocks noChangeAspect="1"/>
          </p:cNvPicPr>
          <p:nvPr/>
        </p:nvPicPr>
        <p:blipFill>
          <a:blip r:embed="rId2"/>
          <a:stretch>
            <a:fillRect/>
          </a:stretch>
        </p:blipFill>
        <p:spPr>
          <a:xfrm>
            <a:off x="500034" y="500042"/>
            <a:ext cx="4678634" cy="5643602"/>
          </a:xfrm>
          <a:prstGeom prst="rect">
            <a:avLst/>
          </a:prstGeom>
          <a:ln>
            <a:noFill/>
          </a:ln>
          <a:effectLst>
            <a:softEdge rad="112500"/>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gwe1j.jpg"/>
          <p:cNvPicPr>
            <a:picLocks noChangeAspect="1"/>
          </p:cNvPicPr>
          <p:nvPr/>
        </p:nvPicPr>
        <p:blipFill>
          <a:blip r:embed="rId2"/>
          <a:stretch>
            <a:fillRect/>
          </a:stretch>
        </p:blipFill>
        <p:spPr>
          <a:xfrm>
            <a:off x="571472" y="2143116"/>
            <a:ext cx="2857500" cy="3333750"/>
          </a:xfrm>
          <a:prstGeom prst="rect">
            <a:avLst/>
          </a:prstGeom>
          <a:ln>
            <a:noFill/>
          </a:ln>
          <a:effectLst>
            <a:softEdge rad="112500"/>
          </a:effectLst>
        </p:spPr>
      </p:pic>
      <p:sp>
        <p:nvSpPr>
          <p:cNvPr id="3" name="TextBox 2"/>
          <p:cNvSpPr txBox="1"/>
          <p:nvPr/>
        </p:nvSpPr>
        <p:spPr>
          <a:xfrm>
            <a:off x="3786182" y="1857364"/>
            <a:ext cx="4714908" cy="4524315"/>
          </a:xfrm>
          <a:prstGeom prst="rect">
            <a:avLst/>
          </a:prstGeom>
          <a:noFill/>
        </p:spPr>
        <p:txBody>
          <a:bodyPr wrap="square" rtlCol="0">
            <a:spAutoFit/>
          </a:bodyPr>
          <a:lstStyle/>
          <a:p>
            <a:r>
              <a:rPr lang="ru-RU" dirty="0" smtClean="0"/>
              <a:t>Године 1814. у Бечу објављује две књиге:</a:t>
            </a:r>
          </a:p>
          <a:p>
            <a:endParaRPr lang="ru-RU" dirty="0" smtClean="0"/>
          </a:p>
          <a:p>
            <a:r>
              <a:rPr lang="ru-RU" dirty="0" smtClean="0"/>
              <a:t>1) Писменица сербскога језика по говору простога народа писана </a:t>
            </a:r>
          </a:p>
          <a:p>
            <a:r>
              <a:rPr lang="ru-RU" dirty="0" smtClean="0"/>
              <a:t>(прва српска граматика, Вук ју је написао по угледа на Словенску граматику Аврама Мразовића)</a:t>
            </a:r>
          </a:p>
          <a:p>
            <a:endParaRPr lang="ru-RU" dirty="0" smtClean="0"/>
          </a:p>
          <a:p>
            <a:r>
              <a:rPr lang="ru-RU" dirty="0" smtClean="0"/>
              <a:t>2) Мала простонародна славеносербска пјеснарица </a:t>
            </a:r>
          </a:p>
          <a:p>
            <a:r>
              <a:rPr lang="ru-RU" dirty="0" smtClean="0"/>
              <a:t>(у њој се Вук служи реформисаном ћирилицом </a:t>
            </a:r>
            <a:r>
              <a:rPr lang="ru-RU" dirty="0" smtClean="0">
                <a:solidFill>
                  <a:schemeClr val="accent1">
                    <a:lumMod val="40000"/>
                    <a:lumOff val="60000"/>
                  </a:schemeClr>
                </a:solidFill>
              </a:rPr>
              <a:t>Саве Мркаља</a:t>
            </a:r>
            <a:r>
              <a:rPr lang="ru-RU" dirty="0" smtClean="0"/>
              <a:t>; дело Мркаљево се зове Сало дебелога јера либо Азбукопротрес)</a:t>
            </a:r>
          </a:p>
          <a:p>
            <a:endParaRPr lang="en-US" dirty="0"/>
          </a:p>
        </p:txBody>
      </p:sp>
      <p:sp>
        <p:nvSpPr>
          <p:cNvPr id="4" name="TextBox 3"/>
          <p:cNvSpPr txBox="1"/>
          <p:nvPr/>
        </p:nvSpPr>
        <p:spPr>
          <a:xfrm>
            <a:off x="857224" y="500042"/>
            <a:ext cx="7000924" cy="646331"/>
          </a:xfrm>
          <a:prstGeom prst="rect">
            <a:avLst/>
          </a:prstGeom>
          <a:noFill/>
        </p:spPr>
        <p:txBody>
          <a:bodyPr wrap="square" rtlCol="0">
            <a:spAutoFit/>
          </a:bodyPr>
          <a:lstStyle/>
          <a:p>
            <a:r>
              <a:rPr lang="ru-RU" dirty="0" smtClean="0"/>
              <a:t>Године 1813. Вук Караџић одлази у Беч где упознаје Јернеја Копитара.</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a Mrkalj 1 nn.jpg"/>
          <p:cNvPicPr>
            <a:picLocks noChangeAspect="1"/>
          </p:cNvPicPr>
          <p:nvPr/>
        </p:nvPicPr>
        <p:blipFill>
          <a:blip r:embed="rId2"/>
          <a:stretch>
            <a:fillRect/>
          </a:stretch>
        </p:blipFill>
        <p:spPr>
          <a:xfrm>
            <a:off x="1071538" y="285728"/>
            <a:ext cx="6715172" cy="5351750"/>
          </a:xfrm>
          <a:prstGeom prst="rect">
            <a:avLst/>
          </a:prstGeom>
          <a:ln>
            <a:noFill/>
          </a:ln>
          <a:effectLst>
            <a:softEdge rad="112500"/>
          </a:effectLst>
        </p:spPr>
      </p:pic>
      <p:sp>
        <p:nvSpPr>
          <p:cNvPr id="4" name="TextBox 3"/>
          <p:cNvSpPr txBox="1"/>
          <p:nvPr/>
        </p:nvSpPr>
        <p:spPr>
          <a:xfrm>
            <a:off x="1285852" y="5929330"/>
            <a:ext cx="5715040" cy="461665"/>
          </a:xfrm>
          <a:prstGeom prst="rect">
            <a:avLst/>
          </a:prstGeom>
          <a:noFill/>
        </p:spPr>
        <p:txBody>
          <a:bodyPr wrap="square" rtlCol="0">
            <a:spAutoFit/>
          </a:bodyPr>
          <a:lstStyle/>
          <a:p>
            <a:pPr algn="ctr"/>
            <a:r>
              <a:rPr lang="sr-Cyrl-RS" sz="2400" dirty="0" smtClean="0">
                <a:solidFill>
                  <a:schemeClr val="accent1">
                    <a:lumMod val="40000"/>
                    <a:lumOff val="60000"/>
                  </a:schemeClr>
                </a:solidFill>
              </a:rPr>
              <a:t>Мркаљева ћирилица</a:t>
            </a:r>
            <a:endParaRPr lang="en-US" sz="2400" dirty="0">
              <a:solidFill>
                <a:schemeClr val="accent1">
                  <a:lumMod val="40000"/>
                  <a:lumOff val="60000"/>
                </a:schemeClr>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38" y="1071546"/>
            <a:ext cx="6858048" cy="1200329"/>
          </a:xfrm>
          <a:prstGeom prst="rect">
            <a:avLst/>
          </a:prstGeom>
          <a:noFill/>
        </p:spPr>
        <p:txBody>
          <a:bodyPr wrap="square" rtlCol="0">
            <a:spAutoFit/>
          </a:bodyPr>
          <a:lstStyle/>
          <a:p>
            <a:r>
              <a:rPr lang="ru-RU" dirty="0" smtClean="0"/>
              <a:t>Вук Караџић уводи нова слова у азбуку: љ, њ, ћ, џ, ђ, ј.</a:t>
            </a:r>
          </a:p>
          <a:p>
            <a:r>
              <a:rPr lang="ru-RU" dirty="0" smtClean="0"/>
              <a:t>Гласове ћ и џ преузима из старих рукописа, идеју за глас ђ му даје Лукијан Мушицки, а глас ј преузима из латинице.</a:t>
            </a:r>
            <a:endParaRPr lang="en-US" dirty="0"/>
          </a:p>
        </p:txBody>
      </p:sp>
      <p:sp>
        <p:nvSpPr>
          <p:cNvPr id="3" name="TextBox 2"/>
          <p:cNvSpPr txBox="1"/>
          <p:nvPr/>
        </p:nvSpPr>
        <p:spPr>
          <a:xfrm>
            <a:off x="1214414" y="3500438"/>
            <a:ext cx="7215238" cy="1323439"/>
          </a:xfrm>
          <a:prstGeom prst="rect">
            <a:avLst/>
          </a:prstGeom>
          <a:noFill/>
          <a:ln>
            <a:noFill/>
          </a:ln>
        </p:spPr>
        <p:txBody>
          <a:bodyPr wrap="square" rtlCol="0">
            <a:spAutoFit/>
          </a:bodyPr>
          <a:lstStyle/>
          <a:p>
            <a:r>
              <a:rPr lang="sr-Cyrl-RS" sz="8000" dirty="0" smtClean="0">
                <a:solidFill>
                  <a:schemeClr val="accent1">
                    <a:lumMod val="40000"/>
                    <a:lumOff val="60000"/>
                  </a:schemeClr>
                </a:solidFill>
              </a:rPr>
              <a:t>Љ Њ Ћ Ђ Џ Ј</a:t>
            </a:r>
            <a:endParaRPr lang="en-US" sz="8000" dirty="0">
              <a:solidFill>
                <a:schemeClr val="accent1">
                  <a:lumMod val="40000"/>
                  <a:lumOff val="60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rpski_rjecnik_s.jpg"/>
          <p:cNvPicPr>
            <a:picLocks noChangeAspect="1"/>
          </p:cNvPicPr>
          <p:nvPr/>
        </p:nvPicPr>
        <p:blipFill>
          <a:blip r:embed="rId2"/>
          <a:stretch>
            <a:fillRect/>
          </a:stretch>
        </p:blipFill>
        <p:spPr>
          <a:xfrm>
            <a:off x="5214942" y="642918"/>
            <a:ext cx="3643338" cy="5876942"/>
          </a:xfrm>
          <a:prstGeom prst="rect">
            <a:avLst/>
          </a:prstGeom>
          <a:ln>
            <a:noFill/>
          </a:ln>
          <a:effectLst>
            <a:softEdge rad="112500"/>
          </a:effectLst>
        </p:spPr>
      </p:pic>
      <p:sp>
        <p:nvSpPr>
          <p:cNvPr id="3" name="TextBox 2"/>
          <p:cNvSpPr txBox="1"/>
          <p:nvPr/>
        </p:nvSpPr>
        <p:spPr>
          <a:xfrm>
            <a:off x="428596" y="1428736"/>
            <a:ext cx="4429156" cy="3693319"/>
          </a:xfrm>
          <a:prstGeom prst="rect">
            <a:avLst/>
          </a:prstGeom>
          <a:noFill/>
        </p:spPr>
        <p:txBody>
          <a:bodyPr wrap="square" rtlCol="0">
            <a:spAutoFit/>
          </a:bodyPr>
          <a:lstStyle/>
          <a:p>
            <a:r>
              <a:rPr lang="sr-Cyrl-RS" dirty="0" smtClean="0"/>
              <a:t>Године 1818. објављено је прво издање Српског рјечника са Српском граматиком у Бечу. </a:t>
            </a:r>
          </a:p>
          <a:p>
            <a:endParaRPr lang="sr-Cyrl-RS" dirty="0"/>
          </a:p>
          <a:p>
            <a:r>
              <a:rPr lang="sr-Cyrl-RS" dirty="0" smtClean="0"/>
              <a:t>Речник се састојао од 26000 речи које су биле акцентоване, а превод речи на немачки и латински урадио је Јернеј Копитар.</a:t>
            </a:r>
          </a:p>
          <a:p>
            <a:endParaRPr lang="sr-Cyrl-RS" dirty="0" smtClean="0"/>
          </a:p>
          <a:p>
            <a:endParaRPr lang="sr-Cyrl-RS" dirty="0"/>
          </a:p>
          <a:p>
            <a:r>
              <a:rPr lang="sr-Cyrl-RS" dirty="0" smtClean="0"/>
              <a:t>У овом делу Вук Караџић први пут користи своју реформисану азбуку.</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jecnik.jpg"/>
          <p:cNvPicPr>
            <a:picLocks noChangeAspect="1"/>
          </p:cNvPicPr>
          <p:nvPr/>
        </p:nvPicPr>
        <p:blipFill>
          <a:blip r:embed="rId2"/>
          <a:stretch>
            <a:fillRect/>
          </a:stretch>
        </p:blipFill>
        <p:spPr>
          <a:xfrm>
            <a:off x="1714500" y="766762"/>
            <a:ext cx="5715000" cy="5324475"/>
          </a:xfrm>
          <a:prstGeom prst="rect">
            <a:avLst/>
          </a:prstGeom>
          <a:ln>
            <a:noFill/>
          </a:ln>
          <a:effectLst>
            <a:softEdge rad="112500"/>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1071546"/>
            <a:ext cx="8572560" cy="4247317"/>
          </a:xfrm>
          <a:prstGeom prst="rect">
            <a:avLst/>
          </a:prstGeom>
          <a:noFill/>
        </p:spPr>
        <p:txBody>
          <a:bodyPr wrap="square" rtlCol="0">
            <a:spAutoFit/>
          </a:bodyPr>
          <a:lstStyle/>
          <a:p>
            <a:r>
              <a:rPr lang="ru-RU" dirty="0" smtClean="0"/>
              <a:t>Савременици су имали одређене замерке на његов рад, а то су:</a:t>
            </a:r>
          </a:p>
          <a:p>
            <a:r>
              <a:rPr lang="ru-RU" dirty="0" smtClean="0"/>
              <a:t>1) рад речника народног језика који су сматрали примитивним,</a:t>
            </a:r>
          </a:p>
          <a:p>
            <a:r>
              <a:rPr lang="ru-RU" dirty="0" smtClean="0"/>
              <a:t>2) због слова ј које је користио из латинице чиме су мислили да он жели да покатоличи народ,</a:t>
            </a:r>
          </a:p>
          <a:p>
            <a:r>
              <a:rPr lang="ru-RU" dirty="0" smtClean="0"/>
              <a:t>3) због непристојних речи. </a:t>
            </a:r>
          </a:p>
          <a:p>
            <a:endParaRPr lang="ru-RU" dirty="0" smtClean="0"/>
          </a:p>
          <a:p>
            <a:r>
              <a:rPr lang="ru-RU" dirty="0" smtClean="0"/>
              <a:t>Године 1836. Вук Караџић почиње да пише глас х у издању Српских народних пословица.</a:t>
            </a:r>
          </a:p>
          <a:p>
            <a:r>
              <a:rPr lang="ru-RU" dirty="0" smtClean="0"/>
              <a:t>Сматрао је да је тако боље и исправније јер је глас х посотојао већ у дубровачкој књижевности и у говору Црне Горе и код муслимана. </a:t>
            </a:r>
          </a:p>
          <a:p>
            <a:endParaRPr lang="ru-RU" dirty="0" smtClean="0"/>
          </a:p>
          <a:p>
            <a:r>
              <a:rPr lang="ru-RU" dirty="0" smtClean="0"/>
              <a:t>Године 1839. Вук одустаје од јекавског јотовања сугласника д и т, па уместо ђевојка, ћерати пише дјевојка и тјерати. Овим је Вук завршио своју реформу правописа и језика.</a:t>
            </a:r>
          </a:p>
          <a:p>
            <a:endParaRPr lang="ru-RU"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285728"/>
            <a:ext cx="8215370" cy="6186309"/>
          </a:xfrm>
          <a:prstGeom prst="rect">
            <a:avLst/>
          </a:prstGeom>
          <a:noFill/>
        </p:spPr>
        <p:txBody>
          <a:bodyPr wrap="square" rtlCol="0">
            <a:spAutoFit/>
          </a:bodyPr>
          <a:lstStyle/>
          <a:p>
            <a:r>
              <a:rPr lang="ru-RU" dirty="0" smtClean="0"/>
              <a:t>Година 1847. била је година тријумфа Вукових идеја и те године су објављена четири врло значајна дела:</a:t>
            </a:r>
          </a:p>
          <a:p>
            <a:r>
              <a:rPr lang="ru-RU" dirty="0" smtClean="0"/>
              <a:t>1) Песме, Бранко Радичевић,</a:t>
            </a:r>
          </a:p>
          <a:p>
            <a:r>
              <a:rPr lang="ru-RU" dirty="0" smtClean="0"/>
              <a:t>2) Горски вијенац, Петар Петровић Његош,</a:t>
            </a:r>
          </a:p>
          <a:p>
            <a:r>
              <a:rPr lang="ru-RU" dirty="0" smtClean="0"/>
              <a:t>3) Вуков превод Новог завјета,</a:t>
            </a:r>
          </a:p>
          <a:p>
            <a:r>
              <a:rPr lang="ru-RU" dirty="0" smtClean="0"/>
              <a:t>4) Рат за српски језик и правопис, Ђура Даничић.</a:t>
            </a:r>
          </a:p>
          <a:p>
            <a:r>
              <a:rPr lang="ru-RU" dirty="0" smtClean="0"/>
              <a:t>Сва четири дела писана су народним </a:t>
            </a:r>
            <a:r>
              <a:rPr lang="ru-RU" smtClean="0"/>
              <a:t>језиком .</a:t>
            </a:r>
            <a:endParaRPr lang="ru-RU" dirty="0" smtClean="0"/>
          </a:p>
          <a:p>
            <a:endParaRPr lang="ru-RU" dirty="0" smtClean="0"/>
          </a:p>
          <a:p>
            <a:r>
              <a:rPr lang="ru-RU" dirty="0" smtClean="0"/>
              <a:t>Године 1850. био је Књижевни договор у Бечу између Срба и Хрвата о заједничком књижевном језику. Као основица узето је штокавско наречје и ијекавски изговор.</a:t>
            </a:r>
          </a:p>
          <a:p>
            <a:endParaRPr lang="ru-RU" dirty="0" smtClean="0"/>
          </a:p>
          <a:p>
            <a:r>
              <a:rPr lang="ru-RU" dirty="0" smtClean="0"/>
              <a:t>Године 1852. објављено је друго издање Српског рјечника са око 47000 речи, које су биле акцентоване. Вуков сарадник на другом издању био је Ђура Даничић.</a:t>
            </a:r>
          </a:p>
          <a:p>
            <a:endParaRPr lang="ru-RU" dirty="0" smtClean="0"/>
          </a:p>
          <a:p>
            <a:r>
              <a:rPr lang="ru-RU" dirty="0" smtClean="0"/>
              <a:t>Године 1864. Вук Караџић умире у Бечу и бива сахрањен у Београду у Саборној цркви.</a:t>
            </a:r>
          </a:p>
          <a:p>
            <a:endParaRPr lang="ru-RU" dirty="0" smtClean="0"/>
          </a:p>
          <a:p>
            <a:r>
              <a:rPr lang="ru-RU" dirty="0" smtClean="0"/>
              <a:t>Званична победа Вукове реформе језика и правописа била је 1868. године.</a:t>
            </a:r>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785794"/>
            <a:ext cx="5715040" cy="3416320"/>
          </a:xfrm>
          <a:prstGeom prst="rect">
            <a:avLst/>
          </a:prstGeom>
          <a:noFill/>
        </p:spPr>
        <p:txBody>
          <a:bodyPr wrap="square" rtlCol="0">
            <a:spAutoFit/>
          </a:bodyPr>
          <a:lstStyle/>
          <a:p>
            <a:r>
              <a:rPr lang="ru-RU" sz="3600" dirty="0">
                <a:solidFill>
                  <a:schemeClr val="accent2">
                    <a:lumMod val="60000"/>
                    <a:lumOff val="40000"/>
                  </a:schemeClr>
                </a:solidFill>
              </a:rPr>
              <a:t>Источнословенски језици</a:t>
            </a:r>
          </a:p>
          <a:p>
            <a:endParaRPr lang="ru-RU" sz="2400" dirty="0" smtClean="0"/>
          </a:p>
          <a:p>
            <a:r>
              <a:rPr lang="ru-RU" sz="2400" dirty="0" smtClean="0"/>
              <a:t>1. руски</a:t>
            </a:r>
          </a:p>
          <a:p>
            <a:endParaRPr lang="ru-RU" sz="2400" dirty="0" smtClean="0"/>
          </a:p>
          <a:p>
            <a:r>
              <a:rPr lang="ru-RU" sz="2400" dirty="0" smtClean="0"/>
              <a:t>2. белоруски</a:t>
            </a:r>
          </a:p>
          <a:p>
            <a:endParaRPr lang="ru-RU" sz="2400" dirty="0" smtClean="0"/>
          </a:p>
          <a:p>
            <a:r>
              <a:rPr lang="ru-RU" sz="2400" dirty="0" smtClean="0"/>
              <a:t>3. украјински</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428604"/>
            <a:ext cx="8072494" cy="5232202"/>
          </a:xfrm>
          <a:prstGeom prst="rect">
            <a:avLst/>
          </a:prstGeom>
          <a:noFill/>
        </p:spPr>
        <p:txBody>
          <a:bodyPr wrap="square" rtlCol="0">
            <a:spAutoFit/>
          </a:bodyPr>
          <a:lstStyle/>
          <a:p>
            <a:r>
              <a:rPr lang="ru-RU" sz="2800" dirty="0">
                <a:solidFill>
                  <a:schemeClr val="accent2">
                    <a:lumMod val="60000"/>
                    <a:lumOff val="40000"/>
                  </a:schemeClr>
                </a:solidFill>
              </a:rPr>
              <a:t>Јужнословенски језици</a:t>
            </a:r>
          </a:p>
          <a:p>
            <a:endParaRPr lang="ru-RU" dirty="0" smtClean="0"/>
          </a:p>
          <a:p>
            <a:r>
              <a:rPr lang="ru-RU" dirty="0" smtClean="0"/>
              <a:t>1. словеначки</a:t>
            </a:r>
          </a:p>
          <a:p>
            <a:endParaRPr lang="ru-RU" dirty="0" smtClean="0"/>
          </a:p>
          <a:p>
            <a:r>
              <a:rPr lang="ru-RU" dirty="0" smtClean="0"/>
              <a:t>2. хрватски</a:t>
            </a:r>
          </a:p>
          <a:p>
            <a:endParaRPr lang="ru-RU" dirty="0" smtClean="0"/>
          </a:p>
          <a:p>
            <a:r>
              <a:rPr lang="ru-RU" dirty="0" smtClean="0"/>
              <a:t>3. српски</a:t>
            </a:r>
          </a:p>
          <a:p>
            <a:endParaRPr lang="ru-RU" dirty="0" smtClean="0"/>
          </a:p>
          <a:p>
            <a:r>
              <a:rPr lang="ru-RU" dirty="0" smtClean="0"/>
              <a:t>4. македонски</a:t>
            </a:r>
          </a:p>
          <a:p>
            <a:endParaRPr lang="ru-RU" dirty="0" smtClean="0"/>
          </a:p>
          <a:p>
            <a:r>
              <a:rPr lang="ru-RU" dirty="0" smtClean="0"/>
              <a:t>5. бугарски</a:t>
            </a:r>
          </a:p>
          <a:p>
            <a:endParaRPr lang="ru-RU" dirty="0" smtClean="0"/>
          </a:p>
          <a:p>
            <a:r>
              <a:rPr lang="ru-RU" dirty="0" smtClean="0"/>
              <a:t>6. старословенски</a:t>
            </a:r>
          </a:p>
          <a:p>
            <a:endParaRPr lang="ru-RU" dirty="0" smtClean="0"/>
          </a:p>
          <a:p>
            <a:r>
              <a:rPr lang="ru-RU" dirty="0" smtClean="0"/>
              <a:t>* </a:t>
            </a:r>
            <a:r>
              <a:rPr lang="ru-RU" dirty="0" smtClean="0">
                <a:solidFill>
                  <a:schemeClr val="accent1">
                    <a:lumMod val="40000"/>
                    <a:lumOff val="60000"/>
                  </a:schemeClr>
                </a:solidFill>
              </a:rPr>
              <a:t>словеначки, хрватски и српски су западни јужнословенски језици, </a:t>
            </a:r>
          </a:p>
          <a:p>
            <a:r>
              <a:rPr lang="ru-RU" dirty="0" smtClean="0">
                <a:solidFill>
                  <a:schemeClr val="accent1">
                    <a:lumMod val="40000"/>
                    <a:lumOff val="60000"/>
                  </a:schemeClr>
                </a:solidFill>
              </a:rPr>
              <a:t>а македонски, бугарски и старословенски су источни јужнословенски језици.</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89804"/>
          </a:xfrm>
        </p:spPr>
        <p:txBody>
          <a:bodyPr/>
          <a:lstStyle/>
          <a:p>
            <a:r>
              <a:rPr lang="sr-Cyrl-RS" dirty="0" smtClean="0"/>
              <a:t>Словенски језици у Европи</a:t>
            </a:r>
            <a:endParaRPr lang="en-US" dirty="0"/>
          </a:p>
        </p:txBody>
      </p:sp>
      <p:pic>
        <p:nvPicPr>
          <p:cNvPr id="4" name="Content Placeholder 3" descr="slovenski jezici u evropi.png"/>
          <p:cNvPicPr>
            <a:picLocks noGrp="1" noChangeAspect="1"/>
          </p:cNvPicPr>
          <p:nvPr>
            <p:ph idx="1"/>
          </p:nvPr>
        </p:nvPicPr>
        <p:blipFill>
          <a:blip r:embed="rId2"/>
          <a:stretch>
            <a:fillRect/>
          </a:stretch>
        </p:blipFill>
        <p:spPr>
          <a:xfrm>
            <a:off x="1571604" y="1428736"/>
            <a:ext cx="5643602" cy="50260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dirty="0" smtClean="0"/>
              <a:t>ПОЧЕЦИ СЛОВЕНСКЕ ПИСМЕНОСТИ</a:t>
            </a:r>
            <a:endParaRPr lang="en-US" dirty="0"/>
          </a:p>
        </p:txBody>
      </p:sp>
      <p:sp>
        <p:nvSpPr>
          <p:cNvPr id="3" name="Subtitle 2"/>
          <p:cNvSpPr>
            <a:spLocks noGrp="1"/>
          </p:cNvSpPr>
          <p:nvPr>
            <p:ph type="subTitle" idx="1"/>
          </p:nvPr>
        </p:nvSpPr>
        <p:spPr/>
        <p:txBody>
          <a:bodyPr/>
          <a:lstStyle/>
          <a:p>
            <a:r>
              <a:rPr lang="sr-Cyrl-RS" dirty="0" smtClean="0"/>
              <a:t>Моравска мисија</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44" y="928670"/>
            <a:ext cx="4214842" cy="4524315"/>
          </a:xfrm>
          <a:prstGeom prst="rect">
            <a:avLst/>
          </a:prstGeom>
          <a:noFill/>
        </p:spPr>
        <p:txBody>
          <a:bodyPr wrap="square" rtlCol="0">
            <a:spAutoFit/>
          </a:bodyPr>
          <a:lstStyle/>
          <a:p>
            <a:r>
              <a:rPr lang="ru-RU" dirty="0" smtClean="0"/>
              <a:t>Година 863. представља почетак словенске писмености и словенске мисије браће </a:t>
            </a:r>
            <a:r>
              <a:rPr lang="ru-RU" dirty="0" smtClean="0">
                <a:solidFill>
                  <a:schemeClr val="accent1">
                    <a:lumMod val="40000"/>
                    <a:lumOff val="60000"/>
                  </a:schemeClr>
                </a:solidFill>
              </a:rPr>
              <a:t>Ћирила</a:t>
            </a:r>
            <a:r>
              <a:rPr lang="ru-RU" dirty="0" smtClean="0"/>
              <a:t> и </a:t>
            </a:r>
            <a:r>
              <a:rPr lang="ru-RU" dirty="0" smtClean="0">
                <a:solidFill>
                  <a:schemeClr val="accent1">
                    <a:lumMod val="40000"/>
                    <a:lumOff val="60000"/>
                  </a:schemeClr>
                </a:solidFill>
              </a:rPr>
              <a:t>Методија</a:t>
            </a:r>
            <a:r>
              <a:rPr lang="ru-RU" dirty="0" smtClean="0"/>
              <a:t>. На захтев моравског кнеза Растислава да му пошаље учене људе који ће међу Словенима ширити хришћанство и писменост, византијски цар Михаило за мисију одређује Константина Филозофа (Ћирила) и његовог брата Методија. Пре поласка у мисију, Ћирило и Методије су превели неопходне библијске књиге са грчког на словенски језик и записали их писмом глагољицом.</a:t>
            </a:r>
            <a:endParaRPr lang="en-US" dirty="0"/>
          </a:p>
        </p:txBody>
      </p:sp>
      <p:pic>
        <p:nvPicPr>
          <p:cNvPr id="5" name="Picture 4" descr="KyrilMethod.jpg"/>
          <p:cNvPicPr>
            <a:picLocks noChangeAspect="1"/>
          </p:cNvPicPr>
          <p:nvPr/>
        </p:nvPicPr>
        <p:blipFill>
          <a:blip r:embed="rId2"/>
          <a:stretch>
            <a:fillRect/>
          </a:stretch>
        </p:blipFill>
        <p:spPr>
          <a:xfrm>
            <a:off x="5072066" y="714356"/>
            <a:ext cx="3240575" cy="48193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714356"/>
            <a:ext cx="3857652" cy="3170099"/>
          </a:xfrm>
          <a:prstGeom prst="rect">
            <a:avLst/>
          </a:prstGeom>
          <a:noFill/>
        </p:spPr>
        <p:txBody>
          <a:bodyPr wrap="square" rtlCol="0">
            <a:spAutoFit/>
          </a:bodyPr>
          <a:lstStyle/>
          <a:p>
            <a:r>
              <a:rPr lang="ru-RU" sz="2000" dirty="0" smtClean="0"/>
              <a:t>СТАРОСЛОВЕНСКИ ЈЕЗИК представља први књижевни језик свих Словена чији су творци били Ћирило и Методије. Старословенски језик настао је на основу говора македонских Словена из околине Солуна, али никада није био говорни језик.</a:t>
            </a:r>
            <a:endParaRPr lang="en-US" sz="2000" dirty="0"/>
          </a:p>
        </p:txBody>
      </p:sp>
      <p:pic>
        <p:nvPicPr>
          <p:cNvPr id="4" name="Picture 3" descr="Sinajski molitvenik.jpg"/>
          <p:cNvPicPr>
            <a:picLocks noChangeAspect="1"/>
          </p:cNvPicPr>
          <p:nvPr/>
        </p:nvPicPr>
        <p:blipFill>
          <a:blip r:embed="rId2"/>
          <a:stretch>
            <a:fillRect/>
          </a:stretch>
        </p:blipFill>
        <p:spPr>
          <a:xfrm>
            <a:off x="4500562" y="571480"/>
            <a:ext cx="4194862" cy="5503259"/>
          </a:xfrm>
          <a:prstGeom prst="rect">
            <a:avLst/>
          </a:prstGeom>
          <a:ln>
            <a:noFill/>
          </a:ln>
          <a:effectLst>
            <a:softEdge rad="112500"/>
          </a:effectLst>
        </p:spPr>
      </p:pic>
      <p:sp>
        <p:nvSpPr>
          <p:cNvPr id="5" name="TextBox 4"/>
          <p:cNvSpPr txBox="1"/>
          <p:nvPr/>
        </p:nvSpPr>
        <p:spPr>
          <a:xfrm>
            <a:off x="500034" y="4714884"/>
            <a:ext cx="3857652" cy="1200329"/>
          </a:xfrm>
          <a:prstGeom prst="rect">
            <a:avLst/>
          </a:prstGeom>
          <a:noFill/>
        </p:spPr>
        <p:txBody>
          <a:bodyPr wrap="square" rtlCol="0">
            <a:spAutoFit/>
          </a:bodyPr>
          <a:lstStyle/>
          <a:p>
            <a:r>
              <a:rPr lang="ru-RU" dirty="0" smtClean="0">
                <a:solidFill>
                  <a:schemeClr val="accent1">
                    <a:lumMod val="40000"/>
                    <a:lumOff val="60000"/>
                  </a:schemeClr>
                </a:solidFill>
              </a:rPr>
              <a:t>Синајски молитвеник, канонски црквенословенски спис писан глагољицом из 11. века</a:t>
            </a:r>
            <a:endParaRPr lang="en-US" dirty="0">
              <a:solidFill>
                <a:schemeClr val="accent1">
                  <a:lumMod val="40000"/>
                  <a:lumOff val="60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115</TotalTime>
  <Words>1740</Words>
  <Application>Microsoft Office PowerPoint</Application>
  <PresentationFormat>On-screen Show (4:3)</PresentationFormat>
  <Paragraphs>132</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Verve</vt:lpstr>
      <vt:lpstr>Историја језика</vt:lpstr>
      <vt:lpstr>Slide 2</vt:lpstr>
      <vt:lpstr>Slide 3</vt:lpstr>
      <vt:lpstr>Slide 4</vt:lpstr>
      <vt:lpstr>Slide 5</vt:lpstr>
      <vt:lpstr>Словенски језици у Европи</vt:lpstr>
      <vt:lpstr>ПОЧЕЦИ СЛОВЕНСКЕ ПИСМЕНОСТИ</vt:lpstr>
      <vt:lpstr>Slide 8</vt:lpstr>
      <vt:lpstr>Slide 9</vt:lpstr>
      <vt:lpstr>Slide 10</vt:lpstr>
      <vt:lpstr>Slide 11</vt:lpstr>
      <vt:lpstr>Slide 12</vt:lpstr>
      <vt:lpstr>Slide 13</vt:lpstr>
      <vt:lpstr>Slide 14</vt:lpstr>
      <vt:lpstr>Slide 15</vt:lpstr>
      <vt:lpstr>Slide 16</vt:lpstr>
      <vt:lpstr>Српскословенски језик</vt:lpstr>
      <vt:lpstr>Slide 18</vt:lpstr>
      <vt:lpstr>Slide 19</vt:lpstr>
      <vt:lpstr>Slide 20</vt:lpstr>
      <vt:lpstr>Slide 21</vt:lpstr>
      <vt:lpstr>Slide 22</vt:lpstr>
      <vt:lpstr>Slide 23</vt:lpstr>
      <vt:lpstr>Slide 24</vt:lpstr>
      <vt:lpstr>Slide 25</vt:lpstr>
      <vt:lpstr>Slide 26</vt:lpstr>
      <vt:lpstr>Језичка слика у XVIII веку</vt:lpstr>
      <vt:lpstr>Slide 28</vt:lpstr>
      <vt:lpstr>Slide 29</vt:lpstr>
      <vt:lpstr>Вукова реформа</vt:lpstr>
      <vt:lpstr>Slide 31</vt:lpstr>
      <vt:lpstr>Slide 32</vt:lpstr>
      <vt:lpstr>Slide 33</vt:lpstr>
      <vt:lpstr>Slide 34</vt:lpstr>
      <vt:lpstr>Slide 35</vt:lpstr>
      <vt:lpstr>Slide 36</vt:lpstr>
      <vt:lpstr>Slide 37</vt:lpstr>
      <vt:lpstr>Slide 38</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Историја језика</dc:title>
  <dc:creator>Info</dc:creator>
  <cp:lastModifiedBy>Info</cp:lastModifiedBy>
  <cp:revision>12</cp:revision>
  <dcterms:created xsi:type="dcterms:W3CDTF">2014-09-22T23:20:10Z</dcterms:created>
  <dcterms:modified xsi:type="dcterms:W3CDTF">2014-09-23T01:15:28Z</dcterms:modified>
</cp:coreProperties>
</file>